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4.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5.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6.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theme/theme7.xml" ContentType="application/vnd.openxmlformats-officedocument.theme+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2"/>
    <p:sldMasterId id="2147483678" r:id="rId3"/>
    <p:sldMasterId id="2147483693" r:id="rId4"/>
    <p:sldMasterId id="2147483708" r:id="rId5"/>
    <p:sldMasterId id="2147483723" r:id="rId6"/>
    <p:sldMasterId id="2147483738" r:id="rId7"/>
    <p:sldMasterId id="2147483753" r:id="rId8"/>
  </p:sldMasterIdLst>
  <p:notesMasterIdLst>
    <p:notesMasterId r:id="rId77"/>
  </p:notesMasterIdLst>
  <p:sldIdLst>
    <p:sldId id="256" r:id="rId9"/>
    <p:sldId id="554" r:id="rId10"/>
    <p:sldId id="552" r:id="rId11"/>
    <p:sldId id="558" r:id="rId12"/>
    <p:sldId id="555" r:id="rId13"/>
    <p:sldId id="556" r:id="rId14"/>
    <p:sldId id="616" r:id="rId15"/>
    <p:sldId id="612" r:id="rId16"/>
    <p:sldId id="613" r:id="rId17"/>
    <p:sldId id="614" r:id="rId18"/>
    <p:sldId id="615" r:id="rId19"/>
    <p:sldId id="553" r:id="rId20"/>
    <p:sldId id="605" r:id="rId21"/>
    <p:sldId id="606" r:id="rId22"/>
    <p:sldId id="607" r:id="rId23"/>
    <p:sldId id="608" r:id="rId24"/>
    <p:sldId id="610" r:id="rId25"/>
    <p:sldId id="609" r:id="rId26"/>
    <p:sldId id="611" r:id="rId27"/>
    <p:sldId id="617" r:id="rId28"/>
    <p:sldId id="618" r:id="rId29"/>
    <p:sldId id="619" r:id="rId30"/>
    <p:sldId id="620" r:id="rId31"/>
    <p:sldId id="621" r:id="rId32"/>
    <p:sldId id="622" r:id="rId33"/>
    <p:sldId id="623" r:id="rId34"/>
    <p:sldId id="624" r:id="rId35"/>
    <p:sldId id="625" r:id="rId36"/>
    <p:sldId id="640" r:id="rId37"/>
    <p:sldId id="641" r:id="rId38"/>
    <p:sldId id="642" r:id="rId39"/>
    <p:sldId id="626" r:id="rId40"/>
    <p:sldId id="627" r:id="rId41"/>
    <p:sldId id="628" r:id="rId42"/>
    <p:sldId id="629" r:id="rId43"/>
    <p:sldId id="630" r:id="rId44"/>
    <p:sldId id="631" r:id="rId45"/>
    <p:sldId id="632" r:id="rId46"/>
    <p:sldId id="633" r:id="rId47"/>
    <p:sldId id="634" r:id="rId48"/>
    <p:sldId id="635" r:id="rId49"/>
    <p:sldId id="636" r:id="rId50"/>
    <p:sldId id="637" r:id="rId51"/>
    <p:sldId id="638" r:id="rId52"/>
    <p:sldId id="639" r:id="rId53"/>
    <p:sldId id="646" r:id="rId54"/>
    <p:sldId id="643" r:id="rId55"/>
    <p:sldId id="644" r:id="rId56"/>
    <p:sldId id="645" r:id="rId57"/>
    <p:sldId id="647" r:id="rId58"/>
    <p:sldId id="648" r:id="rId59"/>
    <p:sldId id="649" r:id="rId60"/>
    <p:sldId id="650" r:id="rId61"/>
    <p:sldId id="651" r:id="rId62"/>
    <p:sldId id="652" r:id="rId63"/>
    <p:sldId id="653" r:id="rId64"/>
    <p:sldId id="654" r:id="rId65"/>
    <p:sldId id="655" r:id="rId66"/>
    <p:sldId id="656" r:id="rId67"/>
    <p:sldId id="657" r:id="rId68"/>
    <p:sldId id="658" r:id="rId69"/>
    <p:sldId id="659" r:id="rId70"/>
    <p:sldId id="660" r:id="rId71"/>
    <p:sldId id="661" r:id="rId72"/>
    <p:sldId id="662" r:id="rId73"/>
    <p:sldId id="663" r:id="rId74"/>
    <p:sldId id="664" r:id="rId75"/>
    <p:sldId id="443" r:id="rId7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uojing" initials="jg"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53B91"/>
    <a:srgbClr val="0C388F"/>
    <a:srgbClr val="FFC000"/>
    <a:srgbClr val="34A8E7"/>
    <a:srgbClr val="073683"/>
    <a:srgbClr val="0E1734"/>
    <a:srgbClr val="FFDB4F"/>
    <a:srgbClr val="313D87"/>
    <a:srgbClr val="1352A8"/>
    <a:srgbClr val="264A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08" autoAdjust="0"/>
    <p:restoredTop sz="94660"/>
  </p:normalViewPr>
  <p:slideViewPr>
    <p:cSldViewPr snapToGrid="0">
      <p:cViewPr varScale="1">
        <p:scale>
          <a:sx n="46" d="100"/>
          <a:sy n="46" d="100"/>
        </p:scale>
        <p:origin x="67" y="79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21" Type="http://schemas.openxmlformats.org/officeDocument/2006/relationships/slide" Target="slides/slide13.xml"/><Relationship Id="rId42" Type="http://schemas.openxmlformats.org/officeDocument/2006/relationships/slide" Target="slides/slide34.xml"/><Relationship Id="rId47" Type="http://schemas.openxmlformats.org/officeDocument/2006/relationships/slide" Target="slides/slide39.xml"/><Relationship Id="rId63" Type="http://schemas.openxmlformats.org/officeDocument/2006/relationships/slide" Target="slides/slide55.xml"/><Relationship Id="rId68" Type="http://schemas.openxmlformats.org/officeDocument/2006/relationships/slide" Target="slides/slide60.xml"/><Relationship Id="rId16" Type="http://schemas.openxmlformats.org/officeDocument/2006/relationships/slide" Target="slides/slide8.xml"/><Relationship Id="rId11" Type="http://schemas.openxmlformats.org/officeDocument/2006/relationships/slide" Target="slides/slide3.xml"/><Relationship Id="rId32" Type="http://schemas.openxmlformats.org/officeDocument/2006/relationships/slide" Target="slides/slide24.xml"/><Relationship Id="rId37" Type="http://schemas.openxmlformats.org/officeDocument/2006/relationships/slide" Target="slides/slide29.xml"/><Relationship Id="rId53" Type="http://schemas.openxmlformats.org/officeDocument/2006/relationships/slide" Target="slides/slide45.xml"/><Relationship Id="rId58" Type="http://schemas.openxmlformats.org/officeDocument/2006/relationships/slide" Target="slides/slide50.xml"/><Relationship Id="rId74" Type="http://schemas.openxmlformats.org/officeDocument/2006/relationships/slide" Target="slides/slide66.xml"/><Relationship Id="rId79"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slide" Target="slides/slide53.xml"/><Relationship Id="rId82" Type="http://schemas.openxmlformats.org/officeDocument/2006/relationships/tableStyles" Target="tableStyles.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slide" Target="slides/slide61.xml"/><Relationship Id="rId77"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slide" Target="slides/slide43.xml"/><Relationship Id="rId72" Type="http://schemas.openxmlformats.org/officeDocument/2006/relationships/slide" Target="slides/slide64.xml"/><Relationship Id="rId80"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slide" Target="slides/slide62.xml"/><Relationship Id="rId75" Type="http://schemas.openxmlformats.org/officeDocument/2006/relationships/slide" Target="slides/slide67.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commentAuthors" Target="commentAuthors.xml"/><Relationship Id="rId8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6" Type="http://schemas.openxmlformats.org/officeDocument/2006/relationships/slide" Target="slides/slide68.xml"/><Relationship Id="rId7" Type="http://schemas.openxmlformats.org/officeDocument/2006/relationships/slideMaster" Target="slideMasters/slideMaster7.xml"/><Relationship Id="rId71" Type="http://schemas.openxmlformats.org/officeDocument/2006/relationships/slide" Target="slides/slide63.xml"/><Relationship Id="rId2" Type="http://schemas.openxmlformats.org/officeDocument/2006/relationships/slideMaster" Target="slideMasters/slideMaster2.xml"/><Relationship Id="rId29" Type="http://schemas.openxmlformats.org/officeDocument/2006/relationships/slide" Target="slides/slide21.xml"/><Relationship Id="rId24" Type="http://schemas.openxmlformats.org/officeDocument/2006/relationships/slide" Target="slides/slide16.xml"/><Relationship Id="rId40" Type="http://schemas.openxmlformats.org/officeDocument/2006/relationships/slide" Target="slides/slide32.xml"/><Relationship Id="rId45" Type="http://schemas.openxmlformats.org/officeDocument/2006/relationships/slide" Target="slides/slide37.xml"/><Relationship Id="rId66"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72DAA7-95A8-4171-9D29-C4679764335D}" type="datetimeFigureOut">
              <a:rPr lang="zh-CN" altLang="en-US" smtClean="0"/>
              <a:t>2024/8/20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CEB113-6551-465E-8A23-347C4570815A}"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512A1C-5F36-441A-BFFC-3646EF3A82B6}" type="slidenum">
              <a:rPr lang="zh-CN" altLang="en-US" smtClean="0"/>
              <a:t>13</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512A1C-5F36-441A-BFFC-3646EF3A82B6}" type="slidenum">
              <a:rPr lang="zh-CN" altLang="en-US" smtClean="0"/>
              <a:t>28</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512A1C-5F36-441A-BFFC-3646EF3A82B6}" type="slidenum">
              <a:rPr lang="zh-CN" altLang="en-US" smtClean="0"/>
              <a:t>32</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512A1C-5F36-441A-BFFC-3646EF3A82B6}" type="slidenum">
              <a:rPr lang="zh-CN" altLang="en-US" smtClean="0"/>
              <a:t>33</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512A1C-5F36-441A-BFFC-3646EF3A82B6}" type="slidenum">
              <a:rPr lang="zh-CN" altLang="en-US" smtClean="0"/>
              <a:t>34</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512A1C-5F36-441A-BFFC-3646EF3A82B6}" type="slidenum">
              <a:rPr lang="zh-CN" altLang="en-US" smtClean="0"/>
              <a:t>35</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512A1C-5F36-441A-BFFC-3646EF3A82B6}" type="slidenum">
              <a:rPr lang="zh-CN" altLang="en-US" smtClean="0"/>
              <a:t>36</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512A1C-5F36-441A-BFFC-3646EF3A82B6}" type="slidenum">
              <a:rPr lang="zh-CN" altLang="en-US" smtClean="0"/>
              <a:t>37</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512A1C-5F36-441A-BFFC-3646EF3A82B6}" type="slidenum">
              <a:rPr lang="zh-CN" altLang="en-US" smtClean="0"/>
              <a:t>38</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512A1C-5F36-441A-BFFC-3646EF3A82B6}" type="slidenum">
              <a:rPr lang="zh-CN" altLang="en-US" smtClean="0"/>
              <a:t>39</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512A1C-5F36-441A-BFFC-3646EF3A82B6}" type="slidenum">
              <a:rPr lang="zh-CN" altLang="en-US" smtClean="0"/>
              <a:t>40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512A1C-5F36-441A-BFFC-3646EF3A82B6}" type="slidenum">
              <a:rPr lang="zh-CN" altLang="en-US" smtClean="0"/>
              <a:t>14</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512A1C-5F36-441A-BFFC-3646EF3A82B6}" type="slidenum">
              <a:rPr lang="zh-CN" altLang="en-US" smtClean="0"/>
              <a:t>41</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512A1C-5F36-441A-BFFC-3646EF3A82B6}" type="slidenum">
              <a:rPr lang="zh-CN" altLang="en-US" smtClean="0"/>
              <a:t>42</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512A1C-5F36-441A-BFFC-3646EF3A82B6}" type="slidenum">
              <a:rPr lang="zh-CN" altLang="en-US" smtClean="0"/>
              <a:t>43</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512A1C-5F36-441A-BFFC-3646EF3A82B6}" type="slidenum">
              <a:rPr lang="zh-CN" altLang="en-US" smtClean="0"/>
              <a:t>44</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512A1C-5F36-441A-BFFC-3646EF3A82B6}" type="slidenum">
              <a:rPr lang="zh-CN" altLang="en-US" smtClean="0"/>
              <a:t>45</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512A1C-5F36-441A-BFFC-3646EF3A82B6}" type="slidenum">
              <a:rPr lang="zh-CN" altLang="en-US" smtClean="0"/>
              <a:t>46</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512A1C-5F36-441A-BFFC-3646EF3A82B6}" type="slidenum">
              <a:rPr lang="zh-CN" altLang="en-US" smtClean="0"/>
              <a:t>15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512A1C-5F36-441A-BFFC-3646EF3A82B6}" type="slidenum">
              <a:rPr lang="zh-CN" altLang="en-US" smtClean="0"/>
              <a:t>16</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512A1C-5F36-441A-BFFC-3646EF3A82B6}" type="slidenum">
              <a:rPr lang="zh-CN" altLang="en-US" smtClean="0"/>
              <a:t>17</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512A1C-5F36-441A-BFFC-3646EF3A82B6}" type="slidenum">
              <a:rPr lang="zh-CN" altLang="en-US" smtClean="0"/>
              <a:t>18</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512A1C-5F36-441A-BFFC-3646EF3A82B6}" type="slidenum">
              <a:rPr lang="zh-CN" altLang="en-US" smtClean="0"/>
              <a:t>19</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512A1C-5F36-441A-BFFC-3646EF3A82B6}" type="slidenum">
              <a:rPr lang="zh-CN" altLang="en-US" smtClean="0"/>
              <a:t>26</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2512A1C-5F36-441A-BFFC-3646EF3A82B6}" type="slidenum">
              <a:rPr lang="zh-CN" altLang="en-US" smtClean="0"/>
              <a:t>27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8.xml"/><Relationship Id="rId4" Type="http://schemas.openxmlformats.org/officeDocument/2006/relationships/image" Target="../media/image8.sv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8.xml"/><Relationship Id="rId4" Type="http://schemas.openxmlformats.org/officeDocument/2006/relationships/image" Target="../media/image8.svg"/></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8.xml"/><Relationship Id="rId4" Type="http://schemas.openxmlformats.org/officeDocument/2006/relationships/image" Target="../media/image8.svg"/></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8.xml"/><Relationship Id="rId4" Type="http://schemas.openxmlformats.org/officeDocument/2006/relationships/image" Target="../media/image8.svg"/></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8.xml"/><Relationship Id="rId4" Type="http://schemas.openxmlformats.org/officeDocument/2006/relationships/image" Target="../media/image8.svg"/></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8.xml"/><Relationship Id="rId4" Type="http://schemas.openxmlformats.org/officeDocument/2006/relationships/image" Target="../media/image8.svg"/></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8.xml"/><Relationship Id="rId4" Type="http://schemas.openxmlformats.org/officeDocument/2006/relationships/image" Target="../media/image8.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8.xml"/><Relationship Id="rId4" Type="http://schemas.openxmlformats.org/officeDocument/2006/relationships/image" Target="../media/image8.svg"/></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2.xml"/><Relationship Id="rId5" Type="http://schemas.openxmlformats.org/officeDocument/2006/relationships/image" Target="../media/image5.png"/><Relationship Id="rId4"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8.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8.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8.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8.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8.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8.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8.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8.sv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3.xml"/><Relationship Id="rId5" Type="http://schemas.openxmlformats.org/officeDocument/2006/relationships/image" Target="../media/image5.png"/><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 Id="rId4" Type="http://schemas.openxmlformats.org/officeDocument/2006/relationships/image" Target="../media/image8.sv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 Id="rId4" Type="http://schemas.openxmlformats.org/officeDocument/2006/relationships/image" Target="../media/image8.sv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 Id="rId4" Type="http://schemas.openxmlformats.org/officeDocument/2006/relationships/image" Target="../media/image8.sv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 Id="rId4" Type="http://schemas.openxmlformats.org/officeDocument/2006/relationships/image" Target="../media/image8.sv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 Id="rId4" Type="http://schemas.openxmlformats.org/officeDocument/2006/relationships/image" Target="../media/image8.sv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 Id="rId4" Type="http://schemas.openxmlformats.org/officeDocument/2006/relationships/image" Target="../media/image8.sv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 Id="rId4" Type="http://schemas.openxmlformats.org/officeDocument/2006/relationships/image" Target="../media/image8.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 Id="rId4" Type="http://schemas.openxmlformats.org/officeDocument/2006/relationships/image" Target="../media/image8.sv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4.xml"/><Relationship Id="rId5" Type="http://schemas.openxmlformats.org/officeDocument/2006/relationships/image" Target="../media/image5.png"/><Relationship Id="rId4" Type="http://schemas.openxmlformats.org/officeDocument/2006/relationships/image" Target="../media/image2.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4.xml"/><Relationship Id="rId4" Type="http://schemas.openxmlformats.org/officeDocument/2006/relationships/image" Target="../media/image8.sv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4.xml"/><Relationship Id="rId4" Type="http://schemas.openxmlformats.org/officeDocument/2006/relationships/image" Target="../media/image8.sv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4.xml"/><Relationship Id="rId4" Type="http://schemas.openxmlformats.org/officeDocument/2006/relationships/image" Target="../media/image8.sv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4.xml"/><Relationship Id="rId4" Type="http://schemas.openxmlformats.org/officeDocument/2006/relationships/image" Target="../media/image8.sv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4.xml"/><Relationship Id="rId4" Type="http://schemas.openxmlformats.org/officeDocument/2006/relationships/image" Target="../media/image8.svg"/></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4.xml"/><Relationship Id="rId4" Type="http://schemas.openxmlformats.org/officeDocument/2006/relationships/image" Target="../media/image8.svg"/></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4.xml"/><Relationship Id="rId4" Type="http://schemas.openxmlformats.org/officeDocument/2006/relationships/image" Target="../media/image8.sv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4.xml"/><Relationship Id="rId4" Type="http://schemas.openxmlformats.org/officeDocument/2006/relationships/image" Target="../media/image8.sv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5.xml"/><Relationship Id="rId5" Type="http://schemas.openxmlformats.org/officeDocument/2006/relationships/image" Target="../media/image5.png"/><Relationship Id="rId4" Type="http://schemas.openxmlformats.org/officeDocument/2006/relationships/image" Target="../media/image2.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5.xml"/><Relationship Id="rId4" Type="http://schemas.openxmlformats.org/officeDocument/2006/relationships/image" Target="../media/image8.sv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5.xml"/><Relationship Id="rId4" Type="http://schemas.openxmlformats.org/officeDocument/2006/relationships/image" Target="../media/image8.sv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5.xml"/><Relationship Id="rId4" Type="http://schemas.openxmlformats.org/officeDocument/2006/relationships/image" Target="../media/image8.sv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5.xml"/><Relationship Id="rId4" Type="http://schemas.openxmlformats.org/officeDocument/2006/relationships/image" Target="../media/image8.sv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5.xml"/><Relationship Id="rId4" Type="http://schemas.openxmlformats.org/officeDocument/2006/relationships/image" Target="../media/image8.sv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5.xml"/><Relationship Id="rId4" Type="http://schemas.openxmlformats.org/officeDocument/2006/relationships/image" Target="../media/image8.sv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5.xml"/><Relationship Id="rId4" Type="http://schemas.openxmlformats.org/officeDocument/2006/relationships/image" Target="../media/image8.sv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5.xml"/><Relationship Id="rId4" Type="http://schemas.openxmlformats.org/officeDocument/2006/relationships/image" Target="../media/image8.sv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6.xml"/><Relationship Id="rId5" Type="http://schemas.openxmlformats.org/officeDocument/2006/relationships/image" Target="../media/image5.png"/><Relationship Id="rId4" Type="http://schemas.openxmlformats.org/officeDocument/2006/relationships/image" Target="../media/image2.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6.xml"/><Relationship Id="rId4" Type="http://schemas.openxmlformats.org/officeDocument/2006/relationships/image" Target="../media/image8.sv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6.xml"/><Relationship Id="rId4" Type="http://schemas.openxmlformats.org/officeDocument/2006/relationships/image" Target="../media/image8.sv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6.xml"/><Relationship Id="rId4" Type="http://schemas.openxmlformats.org/officeDocument/2006/relationships/image" Target="../media/image8.sv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6.xml"/><Relationship Id="rId4" Type="http://schemas.openxmlformats.org/officeDocument/2006/relationships/image" Target="../media/image8.svg"/></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6.xml"/><Relationship Id="rId4" Type="http://schemas.openxmlformats.org/officeDocument/2006/relationships/image" Target="../media/image8.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6.xml"/><Relationship Id="rId4" Type="http://schemas.openxmlformats.org/officeDocument/2006/relationships/image" Target="../media/image8.sv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6.xml"/><Relationship Id="rId4" Type="http://schemas.openxmlformats.org/officeDocument/2006/relationships/image" Target="../media/image8.sv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6.xml"/><Relationship Id="rId4" Type="http://schemas.openxmlformats.org/officeDocument/2006/relationships/image" Target="../media/image8.svg"/></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7.xml"/><Relationship Id="rId5" Type="http://schemas.openxmlformats.org/officeDocument/2006/relationships/image" Target="../media/image5.png"/><Relationship Id="rId4" Type="http://schemas.openxmlformats.org/officeDocument/2006/relationships/image" Target="../media/image2.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7.xml"/><Relationship Id="rId4" Type="http://schemas.openxmlformats.org/officeDocument/2006/relationships/image" Target="../media/image8.sv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7.xml"/><Relationship Id="rId4" Type="http://schemas.openxmlformats.org/officeDocument/2006/relationships/image" Target="../media/image8.sv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7.xml"/><Relationship Id="rId4" Type="http://schemas.openxmlformats.org/officeDocument/2006/relationships/image" Target="../media/image8.sv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7.xml"/><Relationship Id="rId4" Type="http://schemas.openxmlformats.org/officeDocument/2006/relationships/image" Target="../media/image8.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7.xml"/><Relationship Id="rId4" Type="http://schemas.openxmlformats.org/officeDocument/2006/relationships/image" Target="../media/image8.sv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7.xml"/><Relationship Id="rId4" Type="http://schemas.openxmlformats.org/officeDocument/2006/relationships/image" Target="../media/image8.sv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7.xml"/><Relationship Id="rId4" Type="http://schemas.openxmlformats.org/officeDocument/2006/relationships/image" Target="../media/image8.svg"/></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7.xml"/><Relationship Id="rId4" Type="http://schemas.openxmlformats.org/officeDocument/2006/relationships/image" Target="../media/image8.svg"/></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8.xml"/><Relationship Id="rId5" Type="http://schemas.openxmlformats.org/officeDocument/2006/relationships/image" Target="../media/image5.png"/><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cxnSp>
        <p:nvCxnSpPr>
          <p:cNvPr id="8" name="Straight Connector 7"/>
          <p:cNvCxnSpPr/>
          <p:nvPr/>
        </p:nvCxnSpPr>
        <p:spPr>
          <a:xfrm flipV="1">
            <a:off x="9181422" y="4572001"/>
            <a:ext cx="0" cy="2021574"/>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26465" r="8307" b="31509"/>
          <a:stretch>
            <a:fillRect/>
          </a:stretch>
        </p:blipFill>
        <p:spPr bwMode="auto">
          <a:xfrm>
            <a:off x="673557" y="4753015"/>
            <a:ext cx="3962399" cy="1362114"/>
          </a:xfrm>
          <a:prstGeom prst="rect">
            <a:avLst/>
          </a:prstGeom>
          <a:noFill/>
          <a:extLst>
            <a:ext uri="{909E8E84-426E-40DD-AFC4-6F175D3DCCD1}">
              <a14:hiddenFill xmlns:a14="http://schemas.microsoft.com/office/drawing/2010/main">
                <a:solidFill>
                  <a:srgbClr val="FFFFFF"/>
                </a:solidFill>
              </a14:hiddenFill>
            </a:ext>
          </a:extLst>
        </p:spPr>
      </p:pic>
      <p:sp>
        <p:nvSpPr>
          <p:cNvPr id="39" name="文本框 38"/>
          <p:cNvSpPr txBox="1"/>
          <p:nvPr userDrawn="1"/>
        </p:nvSpPr>
        <p:spPr>
          <a:xfrm>
            <a:off x="4799243" y="4798850"/>
            <a:ext cx="4032280" cy="1200329"/>
          </a:xfrm>
          <a:prstGeom prst="rect">
            <a:avLst/>
          </a:prstGeom>
          <a:noFill/>
        </p:spPr>
        <p:txBody>
          <a:bodyPr wrap="square">
            <a:spAutoFit/>
          </a:bodyPr>
          <a:lstStyle/>
          <a:p>
            <a:r>
              <a:rPr lang="zh-CN" altLang="en-US" sz="7200" b="1" dirty="0">
                <a:solidFill>
                  <a:srgbClr val="306A98"/>
                </a:solidFill>
                <a:latin typeface="华文新魏" panose="02010800040101010101" pitchFamily="2" charset="-122"/>
                <a:ea typeface="华文新魏" panose="02010800040101010101" pitchFamily="2" charset="-122"/>
              </a:rPr>
              <a:t>程序设计</a:t>
            </a:r>
            <a:endParaRPr lang="zh-CN" altLang="en-US" sz="7200" b="1" dirty="0">
              <a:latin typeface="华文新魏" panose="02010800040101010101" pitchFamily="2" charset="-122"/>
              <a:ea typeface="华文新魏" panose="02010800040101010101" pitchFamily="2" charset="-122"/>
            </a:endParaRPr>
          </a:p>
        </p:txBody>
      </p:sp>
      <p:cxnSp>
        <p:nvCxnSpPr>
          <p:cNvPr id="42" name="Straight Connector 7"/>
          <p:cNvCxnSpPr/>
          <p:nvPr userDrawn="1"/>
        </p:nvCxnSpPr>
        <p:spPr>
          <a:xfrm>
            <a:off x="0" y="6153645"/>
            <a:ext cx="12192000" cy="27630"/>
          </a:xfrm>
          <a:prstGeom prst="line">
            <a:avLst/>
          </a:prstGeom>
          <a:ln w="76200">
            <a:solidFill>
              <a:srgbClr val="4583B7"/>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userDrawn="1"/>
        </p:nvSpPr>
        <p:spPr>
          <a:xfrm>
            <a:off x="9344708" y="4763029"/>
            <a:ext cx="2798064" cy="1200329"/>
          </a:xfrm>
          <a:prstGeom prst="rect">
            <a:avLst/>
          </a:prstGeom>
          <a:noFill/>
        </p:spPr>
        <p:txBody>
          <a:bodyPr wrap="square">
            <a:spAutoFit/>
          </a:bodyPr>
          <a:lstStyle/>
          <a:p>
            <a:pPr lvl="0"/>
            <a:r>
              <a:rPr lang="zh-CN" altLang="en-US" sz="2400" dirty="0"/>
              <a:t>软件教研室</a:t>
            </a:r>
            <a:endParaRPr lang="en-US" altLang="zh-CN" sz="2400" dirty="0"/>
          </a:p>
          <a:p>
            <a:pPr lvl="0"/>
            <a:r>
              <a:rPr lang="zh-CN" altLang="en-US" sz="2400" dirty="0"/>
              <a:t>郭静</a:t>
            </a:r>
            <a:endParaRPr lang="en-US" altLang="zh-CN" sz="2400" dirty="0"/>
          </a:p>
          <a:p>
            <a:pPr lvl="0"/>
            <a:r>
              <a:rPr lang="en-US" altLang="zh-CN" sz="2400" dirty="0"/>
              <a:t>15861352060</a:t>
            </a:r>
            <a:endParaRPr lang="zh-CN" altLang="en-US" sz="2400" dirty="0"/>
          </a:p>
        </p:txBody>
      </p:sp>
      <p:sp>
        <p:nvSpPr>
          <p:cNvPr id="22" name="Date Placeholder 3"/>
          <p:cNvSpPr>
            <a:spLocks noGrp="1"/>
          </p:cNvSpPr>
          <p:nvPr>
            <p:ph type="dt" sz="half" idx="10"/>
          </p:nvPr>
        </p:nvSpPr>
        <p:spPr>
          <a:xfrm>
            <a:off x="452629" y="6371562"/>
            <a:ext cx="2154143" cy="274320"/>
          </a:xfrm>
        </p:spPr>
        <p:txBody>
          <a:bodyPr/>
          <a:lstStyle/>
          <a:p>
            <a:fld id="{71751523-AAFD-469A-B354-8C837AD3DB49}" type="datetimeFigureOut">
              <a:rPr lang="zh-CN" altLang="en-US" smtClean="0"/>
              <a:t>2024/8/20</a:t>
            </a:fld>
            <a:endParaRPr lang="zh-CN" altLang="en-US"/>
          </a:p>
        </p:txBody>
      </p:sp>
      <p:pic>
        <p:nvPicPr>
          <p:cNvPr id="25" name="图片 24"/>
          <p:cNvPicPr>
            <a:picLocks noChangeAspect="1"/>
          </p:cNvPicPr>
          <p:nvPr userDrawn="1"/>
        </p:nvPicPr>
        <p:blipFill rotWithShape="1">
          <a:blip r:embed="rId3">
            <a:extLst>
              <a:ext uri="{28A0092B-C50C-407E-A947-70E740481C1C}">
                <a14:useLocalDpi xmlns:a14="http://schemas.microsoft.com/office/drawing/2010/main" val="0"/>
              </a:ext>
            </a:extLst>
          </a:blip>
          <a:srcRect t="37717" b="5647"/>
          <a:stretch>
            <a:fillRect/>
          </a:stretch>
        </p:blipFill>
        <p:spPr>
          <a:xfrm>
            <a:off x="-87083" y="0"/>
            <a:ext cx="12279084" cy="4572001"/>
          </a:xfrm>
          <a:prstGeom prst="rect">
            <a:avLst/>
          </a:prstGeom>
        </p:spPr>
      </p:pic>
      <p:sp>
        <p:nvSpPr>
          <p:cNvPr id="17" name="矩形 16"/>
          <p:cNvSpPr/>
          <p:nvPr userDrawn="1"/>
        </p:nvSpPr>
        <p:spPr>
          <a:xfrm>
            <a:off x="0" y="6335741"/>
            <a:ext cx="12192000" cy="52225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userDrawn="1"/>
        </p:nvGrpSpPr>
        <p:grpSpPr>
          <a:xfrm>
            <a:off x="3510407" y="1317171"/>
            <a:ext cx="4898571" cy="968829"/>
            <a:chOff x="3211286" y="1371600"/>
            <a:chExt cx="4898571" cy="1001485"/>
          </a:xfrm>
        </p:grpSpPr>
        <p:sp>
          <p:nvSpPr>
            <p:cNvPr id="18" name="矩形: 圆角 17"/>
            <p:cNvSpPr/>
            <p:nvPr userDrawn="1"/>
          </p:nvSpPr>
          <p:spPr>
            <a:xfrm>
              <a:off x="3211286" y="1371600"/>
              <a:ext cx="4898571" cy="100148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userDrawn="1"/>
          </p:nvPicPr>
          <p:blipFill rotWithShape="1">
            <a:blip r:embed="rId4">
              <a:extLst>
                <a:ext uri="{28A0092B-C50C-407E-A947-70E740481C1C}">
                  <a14:useLocalDpi xmlns:a14="http://schemas.microsoft.com/office/drawing/2010/main" val="0"/>
                </a:ext>
              </a:extLst>
            </a:blip>
            <a:srcRect r="15514" b="16565"/>
            <a:stretch>
              <a:fillRect/>
            </a:stretch>
          </p:blipFill>
          <p:spPr>
            <a:xfrm>
              <a:off x="3302683" y="1461202"/>
              <a:ext cx="4715775" cy="824798"/>
            </a:xfrm>
            <a:prstGeom prst="rect">
              <a:avLst/>
            </a:prstGeom>
            <a:ln>
              <a:noFill/>
            </a:ln>
          </p:spPr>
        </p:pic>
      </p:grpSp>
      <p:sp>
        <p:nvSpPr>
          <p:cNvPr id="30" name="Date Placeholder 3"/>
          <p:cNvSpPr txBox="1"/>
          <p:nvPr userDrawn="1"/>
        </p:nvSpPr>
        <p:spPr>
          <a:xfrm>
            <a:off x="10162828" y="6486015"/>
            <a:ext cx="2154143" cy="274320"/>
          </a:xfrm>
          <a:prstGeom prst="rect">
            <a:avLst/>
          </a:prstGeom>
        </p:spPr>
        <p:txBody>
          <a:bodyPr vert="horz" lIns="91440" tIns="45720" rIns="91440" bIns="45720" rtlCol="0" anchor="ctr"/>
          <a:lstStyle>
            <a:defPPr>
              <a:defRPr lang="en-US"/>
            </a:defPPr>
            <a:lvl1pPr marL="0" algn="l" defTabSz="457200" rtl="0" eaLnBrk="1" latinLnBrk="0" hangingPunct="1">
              <a:defRPr sz="1000" kern="1200">
                <a:solidFill>
                  <a:schemeClr val="tx1">
                    <a:lumMod val="95000"/>
                    <a:lumOff val="5000"/>
                  </a:schemeClr>
                </a:solidFill>
                <a:latin typeface="+mj-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71751523-AAFD-469A-B354-8C837AD3DB49}" type="datetimeFigureOut">
              <a:rPr lang="zh-CN" altLang="en-US" sz="1800" smtClean="0">
                <a:latin typeface="Consolas" panose="020B0609020204030204" pitchFamily="49" charset="0"/>
              </a:rPr>
              <a:t>2024/8/20</a:t>
            </a:fld>
            <a:endParaRPr lang="zh-CN" altLang="en-US" dirty="0">
              <a:latin typeface="Consolas" panose="020B0609020204030204" pitchFamily="49" charset="0"/>
            </a:endParaRPr>
          </a:p>
        </p:txBody>
      </p:sp>
      <p:pic>
        <p:nvPicPr>
          <p:cNvPr id="9" name="图片 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39038" y="6454660"/>
            <a:ext cx="2304562" cy="29049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8" name="Title 1"/>
          <p:cNvSpPr txBox="1"/>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9" name="矩形 8"/>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形 11"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3" name="矩形 12"/>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863551" y="268812"/>
            <a:ext cx="6760028" cy="606553"/>
          </a:xfrm>
        </p:spPr>
        <p:txBody>
          <a:bodyPr>
            <a:noAutofit/>
          </a:bodyPr>
          <a:lstStyle>
            <a:lvl1pPr>
              <a:defRPr sz="4000"/>
            </a:lvl1pPr>
          </a:lstStyle>
          <a:p>
            <a:r>
              <a:rPr lang="zh-CN" altLang="en-US" dirty="0"/>
              <a:t>单击此处编辑母版标题样式</a:t>
            </a:r>
            <a:endParaRPr lang="en-US" dirty="0"/>
          </a:p>
        </p:txBody>
      </p:sp>
      <p:sp>
        <p:nvSpPr>
          <p:cNvPr id="3" name="Content Placeholder 2"/>
          <p:cNvSpPr>
            <a:spLocks noGrp="1"/>
          </p:cNvSpPr>
          <p:nvPr>
            <p:ph idx="1"/>
          </p:nvPr>
        </p:nvSpPr>
        <p:spPr>
          <a:xfrm>
            <a:off x="1024128" y="1496500"/>
            <a:ext cx="10275243" cy="4812860"/>
          </a:xfr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7" name="矩形 6"/>
          <p:cNvSpPr/>
          <p:nvPr userDrawn="1"/>
        </p:nvSpPr>
        <p:spPr>
          <a:xfrm>
            <a:off x="480255"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480254"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nvSpPr>
        <p:spPr>
          <a:xfrm flipV="1">
            <a:off x="1974187" y="946318"/>
            <a:ext cx="9445831" cy="45719"/>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形 26"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1982" y="166332"/>
            <a:ext cx="789705" cy="7897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24127" y="1420300"/>
            <a:ext cx="4754880" cy="488906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5989320" y="1420300"/>
            <a:ext cx="5034280" cy="4889060"/>
          </a:xfr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5" name="Date Placeholder 4"/>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8" name="Title 1"/>
          <p:cNvSpPr txBox="1"/>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9" name="矩形 8"/>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形 11"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3" name="矩形 12"/>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236008" y="1376929"/>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236008" y="2339426"/>
            <a:ext cx="4754880" cy="388357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202768" y="1376929"/>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zh-CN" altLang="en-US"/>
              <a:t>单击此处编辑母版文本样式</a:t>
            </a:r>
          </a:p>
        </p:txBody>
      </p:sp>
      <p:sp>
        <p:nvSpPr>
          <p:cNvPr id="6" name="Content Placeholder 5"/>
          <p:cNvSpPr>
            <a:spLocks noGrp="1"/>
          </p:cNvSpPr>
          <p:nvPr>
            <p:ph sz="quarter" idx="4"/>
          </p:nvPr>
        </p:nvSpPr>
        <p:spPr>
          <a:xfrm>
            <a:off x="6202768" y="2339426"/>
            <a:ext cx="4754880" cy="388357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1" name="Title 1"/>
          <p:cNvSpPr txBox="1"/>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12" name="矩形 11"/>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形 14"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6" name="矩形 15"/>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7" name="矩形 6"/>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形 9"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1" name="矩形 10"/>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0" name="矩形 9"/>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zh-CN" altLang="en-US"/>
              <a:t>单击此处编辑母版标题样式</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2" name="矩形 11"/>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zh-CN" altLang="en-US"/>
              <a:t>单击此处编辑母版标题样式</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83A977-C689-4C52-983A-3B262FA57DD7}" type="slidenum">
              <a:rPr lang="zh-CN" altLang="en-US" smtClean="0"/>
              <a:t>‹#›</a:t>
            </a:fld>
            <a:endParaRPr lang="zh-CN" altLang="en-US"/>
          </a:p>
        </p:txBody>
      </p:sp>
      <p:cxnSp>
        <p:nvCxnSpPr>
          <p:cNvPr id="8" name="Straight Connector 7"/>
          <p:cNvCxnSpPr/>
          <p:nvPr/>
        </p:nvCxnSpPr>
        <p:spPr>
          <a:xfrm flipV="1">
            <a:off x="8386843" y="4992407"/>
            <a:ext cx="0" cy="1385789"/>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userDrawn="1"/>
        </p:nvPicPr>
        <p:blipFill rotWithShape="1">
          <a:blip r:embed="rId2">
            <a:extLst>
              <a:ext uri="{28A0092B-C50C-407E-A947-70E740481C1C}">
                <a14:useLocalDpi xmlns:a14="http://schemas.microsoft.com/office/drawing/2010/main" val="0"/>
              </a:ext>
            </a:extLst>
          </a:blip>
          <a:srcRect t="37717" b="5647"/>
          <a:stretch>
            <a:fillRect/>
          </a:stretch>
        </p:blipFill>
        <p:spPr>
          <a:xfrm>
            <a:off x="-87083" y="0"/>
            <a:ext cx="12279084" cy="4572001"/>
          </a:xfrm>
          <a:prstGeom prst="rect">
            <a:avLst/>
          </a:prstGeom>
        </p:spPr>
      </p:pic>
      <p:grpSp>
        <p:nvGrpSpPr>
          <p:cNvPr id="17" name="组合 16"/>
          <p:cNvGrpSpPr/>
          <p:nvPr userDrawn="1"/>
        </p:nvGrpSpPr>
        <p:grpSpPr>
          <a:xfrm>
            <a:off x="3603173" y="1317171"/>
            <a:ext cx="4898571" cy="968829"/>
            <a:chOff x="3211286" y="1371600"/>
            <a:chExt cx="4898571" cy="1001485"/>
          </a:xfrm>
        </p:grpSpPr>
        <p:sp>
          <p:nvSpPr>
            <p:cNvPr id="18" name="矩形: 圆角 17"/>
            <p:cNvSpPr/>
            <p:nvPr userDrawn="1"/>
          </p:nvSpPr>
          <p:spPr>
            <a:xfrm>
              <a:off x="3211286" y="1371600"/>
              <a:ext cx="4898571" cy="100148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userDrawn="1"/>
          </p:nvPicPr>
          <p:blipFill rotWithShape="1">
            <a:blip r:embed="rId3">
              <a:extLst>
                <a:ext uri="{28A0092B-C50C-407E-A947-70E740481C1C}">
                  <a14:useLocalDpi xmlns:a14="http://schemas.microsoft.com/office/drawing/2010/main" val="0"/>
                </a:ext>
              </a:extLst>
            </a:blip>
            <a:srcRect r="15514" b="16565"/>
            <a:stretch>
              <a:fillRect/>
            </a:stretch>
          </p:blipFill>
          <p:spPr>
            <a:xfrm>
              <a:off x="3302683" y="1461202"/>
              <a:ext cx="4715775" cy="824798"/>
            </a:xfrm>
            <a:prstGeom prst="rect">
              <a:avLst/>
            </a:prstGeom>
            <a:ln>
              <a:noFill/>
            </a:ln>
          </p:spPr>
        </p:pic>
      </p:grpSp>
      <p:sp>
        <p:nvSpPr>
          <p:cNvPr id="20" name="矩形 19"/>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1344017" y="1247987"/>
            <a:ext cx="9720073" cy="497099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0" name="Title 1"/>
          <p:cNvSpPr txBox="1"/>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11" name="矩形 10"/>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形 13"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5" name="矩形 14"/>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8" name="Title 1"/>
          <p:cNvSpPr txBox="1"/>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9" name="矩形 8"/>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形 11"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3" name="矩形 12"/>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Title 1"/>
          <p:cNvSpPr>
            <a:spLocks noGrp="1"/>
          </p:cNvSpPr>
          <p:nvPr>
            <p:ph type="title"/>
          </p:nvPr>
        </p:nvSpPr>
        <p:spPr>
          <a:xfrm>
            <a:off x="1643743" y="271189"/>
            <a:ext cx="6760028" cy="606553"/>
          </a:xfrm>
        </p:spPr>
        <p:txBody>
          <a:bodyPr>
            <a:noAutofit/>
          </a:bodyPr>
          <a:lstStyle>
            <a:lvl1pPr>
              <a:defRPr sz="4000"/>
            </a:lvl1pPr>
          </a:lstStyle>
          <a:p>
            <a:r>
              <a:rPr lang="zh-CN" altLang="en-US" dirty="0"/>
              <a:t>单击此处编辑母版标题样式</a:t>
            </a:r>
            <a:endParaRPr lang="en-US" dirty="0"/>
          </a:p>
        </p:txBody>
      </p:sp>
      <p:sp>
        <p:nvSpPr>
          <p:cNvPr id="4" name="矩形 3"/>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形 6"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8" name="矩形 7"/>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Title 1"/>
          <p:cNvSpPr>
            <a:spLocks noGrp="1"/>
          </p:cNvSpPr>
          <p:nvPr>
            <p:ph type="title"/>
          </p:nvPr>
        </p:nvSpPr>
        <p:spPr>
          <a:xfrm>
            <a:off x="1643743" y="271189"/>
            <a:ext cx="6760028" cy="606553"/>
          </a:xfrm>
        </p:spPr>
        <p:txBody>
          <a:bodyPr>
            <a:noAutofit/>
          </a:bodyPr>
          <a:lstStyle>
            <a:lvl1pPr>
              <a:defRPr sz="4000"/>
            </a:lvl1pPr>
          </a:lstStyle>
          <a:p>
            <a:r>
              <a:rPr lang="zh-CN" altLang="en-US" dirty="0"/>
              <a:t>单击此处编辑母版标题样式</a:t>
            </a:r>
            <a:endParaRPr lang="en-US" dirty="0"/>
          </a:p>
        </p:txBody>
      </p:sp>
      <p:sp>
        <p:nvSpPr>
          <p:cNvPr id="4" name="矩形 3"/>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形 6"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8" name="矩形 7"/>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Title 1"/>
          <p:cNvSpPr>
            <a:spLocks noGrp="1"/>
          </p:cNvSpPr>
          <p:nvPr>
            <p:ph type="title"/>
          </p:nvPr>
        </p:nvSpPr>
        <p:spPr>
          <a:xfrm>
            <a:off x="1643743" y="271189"/>
            <a:ext cx="6760028" cy="606553"/>
          </a:xfrm>
        </p:spPr>
        <p:txBody>
          <a:bodyPr>
            <a:noAutofit/>
          </a:bodyPr>
          <a:lstStyle>
            <a:lvl1pPr>
              <a:defRPr sz="4000"/>
            </a:lvl1pPr>
          </a:lstStyle>
          <a:p>
            <a:r>
              <a:rPr lang="zh-CN" altLang="en-US" dirty="0"/>
              <a:t>单击此处编辑母版标题样式</a:t>
            </a:r>
            <a:endParaRPr lang="en-US" dirty="0"/>
          </a:p>
        </p:txBody>
      </p:sp>
      <p:sp>
        <p:nvSpPr>
          <p:cNvPr id="4" name="矩形 3"/>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形 6"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8" name="矩形 7"/>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sp>
        <p:nvSpPr>
          <p:cNvPr id="3" name="矩形 1"/>
          <p:cNvSpPr>
            <a:spLocks noChangeArrowheads="1"/>
          </p:cNvSpPr>
          <p:nvPr userDrawn="1"/>
        </p:nvSpPr>
        <p:spPr bwMode="auto">
          <a:xfrm>
            <a:off x="871538" y="363538"/>
            <a:ext cx="892175" cy="646112"/>
          </a:xfrm>
          <a:prstGeom prst="rect">
            <a:avLst/>
          </a:prstGeom>
          <a:noFill/>
          <a:ln>
            <a:noFill/>
          </a:ln>
        </p:spPr>
        <p:txBody>
          <a:bodyPr>
            <a:sp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auto" hangingPunct="1">
              <a:spcBef>
                <a:spcPts val="0"/>
              </a:spcBef>
              <a:spcAft>
                <a:spcPts val="0"/>
              </a:spcAft>
              <a:defRPr/>
            </a:pPr>
            <a:r>
              <a:rPr kumimoji="0" lang="zh-CN" altLang="en-US" sz="3600" b="1" dirty="0">
                <a:solidFill>
                  <a:schemeClr val="bg1"/>
                </a:solidFill>
                <a:latin typeface="微软雅黑" panose="020B0503020204020204" pitchFamily="34" charset="-122"/>
                <a:ea typeface="微软雅黑" panose="020B0503020204020204" pitchFamily="34" charset="-122"/>
                <a:sym typeface="宋体" pitchFamily="2" charset="-122"/>
              </a:rPr>
              <a:t>✎ </a:t>
            </a:r>
            <a:endParaRPr kumimoji="0" lang="zh-CN" altLang="en-US" sz="3600" dirty="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Title 1"/>
          <p:cNvSpPr>
            <a:spLocks noGrp="1"/>
          </p:cNvSpPr>
          <p:nvPr>
            <p:ph type="title"/>
          </p:nvPr>
        </p:nvSpPr>
        <p:spPr>
          <a:xfrm>
            <a:off x="1643743" y="271189"/>
            <a:ext cx="6760028" cy="606553"/>
          </a:xfrm>
        </p:spPr>
        <p:txBody>
          <a:bodyPr>
            <a:noAutofit/>
          </a:bodyPr>
          <a:lstStyle>
            <a:lvl1pPr>
              <a:defRPr sz="4000"/>
            </a:lvl1pPr>
          </a:lstStyle>
          <a:p>
            <a:r>
              <a:rPr lang="zh-CN" altLang="en-US" dirty="0"/>
              <a:t>单击此处编辑母版标题样式</a:t>
            </a:r>
            <a:endParaRPr lang="en-US" dirty="0"/>
          </a:p>
        </p:txBody>
      </p:sp>
      <p:sp>
        <p:nvSpPr>
          <p:cNvPr id="4" name="矩形 3"/>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形 6"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8" name="矩形 7"/>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sp>
        <p:nvSpPr>
          <p:cNvPr id="3" name="矩形 1"/>
          <p:cNvSpPr>
            <a:spLocks noChangeArrowheads="1"/>
          </p:cNvSpPr>
          <p:nvPr userDrawn="1"/>
        </p:nvSpPr>
        <p:spPr bwMode="auto">
          <a:xfrm>
            <a:off x="871538" y="363538"/>
            <a:ext cx="892175" cy="646112"/>
          </a:xfrm>
          <a:prstGeom prst="rect">
            <a:avLst/>
          </a:prstGeom>
          <a:noFill/>
          <a:ln>
            <a:noFill/>
          </a:ln>
        </p:spPr>
        <p:txBody>
          <a:bodyPr>
            <a:sp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auto" hangingPunct="1">
              <a:spcBef>
                <a:spcPts val="0"/>
              </a:spcBef>
              <a:spcAft>
                <a:spcPts val="0"/>
              </a:spcAft>
              <a:defRPr/>
            </a:pPr>
            <a:r>
              <a:rPr kumimoji="0" lang="zh-CN" altLang="en-US" sz="3600" b="1" dirty="0">
                <a:solidFill>
                  <a:schemeClr val="bg1"/>
                </a:solidFill>
                <a:latin typeface="微软雅黑" panose="020B0503020204020204" pitchFamily="34" charset="-122"/>
                <a:ea typeface="微软雅黑" panose="020B0503020204020204" pitchFamily="34" charset="-122"/>
                <a:sym typeface="宋体" pitchFamily="2" charset="-122"/>
              </a:rPr>
              <a:t>✎ </a:t>
            </a:r>
            <a:endParaRPr kumimoji="0" lang="zh-CN" altLang="en-US" sz="3600" dirty="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cxnSp>
        <p:nvCxnSpPr>
          <p:cNvPr id="8" name="Straight Connector 7"/>
          <p:cNvCxnSpPr/>
          <p:nvPr/>
        </p:nvCxnSpPr>
        <p:spPr>
          <a:xfrm flipV="1">
            <a:off x="9181422" y="4572001"/>
            <a:ext cx="0" cy="2021574"/>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26465" r="8307" b="31509"/>
          <a:stretch>
            <a:fillRect/>
          </a:stretch>
        </p:blipFill>
        <p:spPr bwMode="auto">
          <a:xfrm>
            <a:off x="673557" y="4753015"/>
            <a:ext cx="3962399" cy="1362114"/>
          </a:xfrm>
          <a:prstGeom prst="rect">
            <a:avLst/>
          </a:prstGeom>
          <a:noFill/>
          <a:extLst>
            <a:ext uri="{909E8E84-426E-40DD-AFC4-6F175D3DCCD1}">
              <a14:hiddenFill xmlns:a14="http://schemas.microsoft.com/office/drawing/2010/main">
                <a:solidFill>
                  <a:srgbClr val="FFFFFF"/>
                </a:solidFill>
              </a14:hiddenFill>
            </a:ext>
          </a:extLst>
        </p:spPr>
      </p:pic>
      <p:sp>
        <p:nvSpPr>
          <p:cNvPr id="39" name="文本框 38"/>
          <p:cNvSpPr txBox="1"/>
          <p:nvPr userDrawn="1"/>
        </p:nvSpPr>
        <p:spPr>
          <a:xfrm>
            <a:off x="4799243" y="4798850"/>
            <a:ext cx="4032280" cy="1200329"/>
          </a:xfrm>
          <a:prstGeom prst="rect">
            <a:avLst/>
          </a:prstGeom>
          <a:noFill/>
        </p:spPr>
        <p:txBody>
          <a:bodyPr wrap="square">
            <a:spAutoFit/>
          </a:bodyPr>
          <a:lstStyle/>
          <a:p>
            <a:r>
              <a:rPr lang="zh-CN" altLang="en-US" sz="7200" b="1" dirty="0">
                <a:solidFill>
                  <a:srgbClr val="306A98"/>
                </a:solidFill>
                <a:latin typeface="华文新魏" panose="02010800040101010101" pitchFamily="2" charset="-122"/>
                <a:ea typeface="华文新魏" panose="02010800040101010101" pitchFamily="2" charset="-122"/>
              </a:rPr>
              <a:t>程序设计</a:t>
            </a:r>
            <a:endParaRPr lang="zh-CN" altLang="en-US" sz="7200" b="1" dirty="0">
              <a:latin typeface="华文新魏" panose="02010800040101010101" pitchFamily="2" charset="-122"/>
              <a:ea typeface="华文新魏" panose="02010800040101010101" pitchFamily="2" charset="-122"/>
            </a:endParaRPr>
          </a:p>
        </p:txBody>
      </p:sp>
      <p:cxnSp>
        <p:nvCxnSpPr>
          <p:cNvPr id="42" name="Straight Connector 7"/>
          <p:cNvCxnSpPr/>
          <p:nvPr userDrawn="1"/>
        </p:nvCxnSpPr>
        <p:spPr>
          <a:xfrm>
            <a:off x="0" y="6153645"/>
            <a:ext cx="12192000" cy="27630"/>
          </a:xfrm>
          <a:prstGeom prst="line">
            <a:avLst/>
          </a:prstGeom>
          <a:ln w="76200">
            <a:solidFill>
              <a:srgbClr val="4583B7"/>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userDrawn="1"/>
        </p:nvSpPr>
        <p:spPr>
          <a:xfrm>
            <a:off x="9344708" y="4763029"/>
            <a:ext cx="2798064" cy="1200329"/>
          </a:xfrm>
          <a:prstGeom prst="rect">
            <a:avLst/>
          </a:prstGeom>
          <a:noFill/>
        </p:spPr>
        <p:txBody>
          <a:bodyPr wrap="square">
            <a:spAutoFit/>
          </a:bodyPr>
          <a:lstStyle/>
          <a:p>
            <a:pPr lvl="0"/>
            <a:r>
              <a:rPr lang="zh-CN" altLang="en-US" sz="2400" dirty="0"/>
              <a:t>软件教研室</a:t>
            </a:r>
            <a:endParaRPr lang="en-US" altLang="zh-CN" sz="2400" dirty="0"/>
          </a:p>
          <a:p>
            <a:pPr lvl="0"/>
            <a:r>
              <a:rPr lang="zh-CN" altLang="en-US" sz="2400" dirty="0"/>
              <a:t>郭静</a:t>
            </a:r>
            <a:endParaRPr lang="en-US" altLang="zh-CN" sz="2400" dirty="0"/>
          </a:p>
          <a:p>
            <a:pPr lvl="0"/>
            <a:r>
              <a:rPr lang="en-US" altLang="zh-CN" sz="2400" dirty="0"/>
              <a:t>15861352060</a:t>
            </a:r>
            <a:endParaRPr lang="zh-CN" altLang="en-US" sz="2400" dirty="0"/>
          </a:p>
        </p:txBody>
      </p:sp>
      <p:sp>
        <p:nvSpPr>
          <p:cNvPr id="22" name="Date Placeholder 3"/>
          <p:cNvSpPr>
            <a:spLocks noGrp="1"/>
          </p:cNvSpPr>
          <p:nvPr>
            <p:ph type="dt" sz="half" idx="10"/>
          </p:nvPr>
        </p:nvSpPr>
        <p:spPr>
          <a:xfrm>
            <a:off x="452629" y="6371562"/>
            <a:ext cx="2154143" cy="274320"/>
          </a:xfrm>
        </p:spPr>
        <p:txBody>
          <a:bodyPr/>
          <a:lstStyle/>
          <a:p>
            <a:fld id="{71751523-AAFD-469A-B354-8C837AD3DB49}" type="datetimeFigureOut">
              <a:rPr lang="zh-CN" altLang="en-US" smtClean="0"/>
              <a:t>2024/8/20</a:t>
            </a:fld>
            <a:endParaRPr lang="zh-CN" altLang="en-US"/>
          </a:p>
        </p:txBody>
      </p:sp>
      <p:pic>
        <p:nvPicPr>
          <p:cNvPr id="25" name="图片 24"/>
          <p:cNvPicPr>
            <a:picLocks noChangeAspect="1"/>
          </p:cNvPicPr>
          <p:nvPr userDrawn="1"/>
        </p:nvPicPr>
        <p:blipFill rotWithShape="1">
          <a:blip r:embed="rId3">
            <a:extLst>
              <a:ext uri="{28A0092B-C50C-407E-A947-70E740481C1C}">
                <a14:useLocalDpi xmlns:a14="http://schemas.microsoft.com/office/drawing/2010/main" val="0"/>
              </a:ext>
            </a:extLst>
          </a:blip>
          <a:srcRect t="37717" b="5647"/>
          <a:stretch>
            <a:fillRect/>
          </a:stretch>
        </p:blipFill>
        <p:spPr>
          <a:xfrm>
            <a:off x="-87083" y="0"/>
            <a:ext cx="12279084" cy="4572001"/>
          </a:xfrm>
          <a:prstGeom prst="rect">
            <a:avLst/>
          </a:prstGeom>
        </p:spPr>
      </p:pic>
      <p:sp>
        <p:nvSpPr>
          <p:cNvPr id="17" name="矩形 16"/>
          <p:cNvSpPr/>
          <p:nvPr userDrawn="1"/>
        </p:nvSpPr>
        <p:spPr>
          <a:xfrm>
            <a:off x="0" y="6335741"/>
            <a:ext cx="12192000" cy="52225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userDrawn="1"/>
        </p:nvGrpSpPr>
        <p:grpSpPr>
          <a:xfrm>
            <a:off x="3510407" y="1317171"/>
            <a:ext cx="4898571" cy="968829"/>
            <a:chOff x="3211286" y="1371600"/>
            <a:chExt cx="4898571" cy="1001485"/>
          </a:xfrm>
        </p:grpSpPr>
        <p:sp>
          <p:nvSpPr>
            <p:cNvPr id="18" name="矩形: 圆角 17"/>
            <p:cNvSpPr/>
            <p:nvPr userDrawn="1"/>
          </p:nvSpPr>
          <p:spPr>
            <a:xfrm>
              <a:off x="3211286" y="1371600"/>
              <a:ext cx="4898571" cy="100148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userDrawn="1"/>
          </p:nvPicPr>
          <p:blipFill rotWithShape="1">
            <a:blip r:embed="rId4">
              <a:extLst>
                <a:ext uri="{28A0092B-C50C-407E-A947-70E740481C1C}">
                  <a14:useLocalDpi xmlns:a14="http://schemas.microsoft.com/office/drawing/2010/main" val="0"/>
                </a:ext>
              </a:extLst>
            </a:blip>
            <a:srcRect r="15514" b="16565"/>
            <a:stretch>
              <a:fillRect/>
            </a:stretch>
          </p:blipFill>
          <p:spPr>
            <a:xfrm>
              <a:off x="3302683" y="1461202"/>
              <a:ext cx="4715775" cy="824798"/>
            </a:xfrm>
            <a:prstGeom prst="rect">
              <a:avLst/>
            </a:prstGeom>
            <a:ln>
              <a:noFill/>
            </a:ln>
          </p:spPr>
        </p:pic>
      </p:grpSp>
      <p:sp>
        <p:nvSpPr>
          <p:cNvPr id="30" name="Date Placeholder 3"/>
          <p:cNvSpPr txBox="1"/>
          <p:nvPr userDrawn="1"/>
        </p:nvSpPr>
        <p:spPr>
          <a:xfrm>
            <a:off x="10162828" y="6486015"/>
            <a:ext cx="2154143" cy="274320"/>
          </a:xfrm>
          <a:prstGeom prst="rect">
            <a:avLst/>
          </a:prstGeom>
        </p:spPr>
        <p:txBody>
          <a:bodyPr vert="horz" lIns="91440" tIns="45720" rIns="91440" bIns="45720" rtlCol="0" anchor="ctr"/>
          <a:lstStyle>
            <a:defPPr>
              <a:defRPr lang="en-US"/>
            </a:defPPr>
            <a:lvl1pPr marL="0" algn="l" defTabSz="457200" rtl="0" eaLnBrk="1" latinLnBrk="0" hangingPunct="1">
              <a:defRPr sz="1000" kern="1200">
                <a:solidFill>
                  <a:schemeClr val="tx1">
                    <a:lumMod val="95000"/>
                    <a:lumOff val="5000"/>
                  </a:schemeClr>
                </a:solidFill>
                <a:latin typeface="+mj-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71751523-AAFD-469A-B354-8C837AD3DB49}" type="datetimeFigureOut">
              <a:rPr lang="zh-CN" altLang="en-US" sz="1800" smtClean="0">
                <a:latin typeface="Consolas" panose="020B0609020204030204" pitchFamily="49" charset="0"/>
              </a:rPr>
              <a:t>2024/8/20</a:t>
            </a:fld>
            <a:endParaRPr lang="zh-CN" altLang="en-US" dirty="0">
              <a:latin typeface="Consolas" panose="020B0609020204030204" pitchFamily="49" charset="0"/>
            </a:endParaRPr>
          </a:p>
        </p:txBody>
      </p:sp>
      <p:pic>
        <p:nvPicPr>
          <p:cNvPr id="9" name="图片 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39038" y="6454660"/>
            <a:ext cx="2304562" cy="29049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863551" y="268812"/>
            <a:ext cx="6760028" cy="606553"/>
          </a:xfrm>
        </p:spPr>
        <p:txBody>
          <a:bodyPr>
            <a:noAutofit/>
          </a:bodyPr>
          <a:lstStyle>
            <a:lvl1pPr>
              <a:defRPr sz="4000"/>
            </a:lvl1pPr>
          </a:lstStyle>
          <a:p>
            <a:r>
              <a:rPr lang="zh-CN" altLang="en-US" dirty="0"/>
              <a:t>单击此处编辑母版标题样式</a:t>
            </a:r>
            <a:endParaRPr lang="en-US" dirty="0"/>
          </a:p>
        </p:txBody>
      </p:sp>
      <p:sp>
        <p:nvSpPr>
          <p:cNvPr id="3" name="Content Placeholder 2"/>
          <p:cNvSpPr>
            <a:spLocks noGrp="1"/>
          </p:cNvSpPr>
          <p:nvPr>
            <p:ph idx="1"/>
          </p:nvPr>
        </p:nvSpPr>
        <p:spPr>
          <a:xfrm>
            <a:off x="1024128" y="1496500"/>
            <a:ext cx="10275243" cy="4812860"/>
          </a:xfr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7" name="矩形 6"/>
          <p:cNvSpPr/>
          <p:nvPr userDrawn="1"/>
        </p:nvSpPr>
        <p:spPr>
          <a:xfrm>
            <a:off x="480255"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480254"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nvSpPr>
        <p:spPr>
          <a:xfrm flipV="1">
            <a:off x="1974187" y="946318"/>
            <a:ext cx="9445831" cy="45719"/>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形 26"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1982" y="166332"/>
            <a:ext cx="789705" cy="7897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24127" y="1420300"/>
            <a:ext cx="4754880" cy="488906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5989320" y="1420300"/>
            <a:ext cx="5034280" cy="4889060"/>
          </a:xfr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5" name="Date Placeholder 4"/>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8" name="Title 1"/>
          <p:cNvSpPr txBox="1"/>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9" name="矩形 8"/>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形 11"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3" name="矩形 12"/>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236008" y="1376929"/>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236008" y="2339426"/>
            <a:ext cx="4754880" cy="388357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202768" y="1376929"/>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zh-CN" altLang="en-US"/>
              <a:t>单击此处编辑母版文本样式</a:t>
            </a:r>
          </a:p>
        </p:txBody>
      </p:sp>
      <p:sp>
        <p:nvSpPr>
          <p:cNvPr id="6" name="Content Placeholder 5"/>
          <p:cNvSpPr>
            <a:spLocks noGrp="1"/>
          </p:cNvSpPr>
          <p:nvPr>
            <p:ph sz="quarter" idx="4"/>
          </p:nvPr>
        </p:nvSpPr>
        <p:spPr>
          <a:xfrm>
            <a:off x="6202768" y="2339426"/>
            <a:ext cx="4754880" cy="388357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1" name="Title 1"/>
          <p:cNvSpPr txBox="1"/>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12" name="矩形 11"/>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形 14"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6" name="矩形 15"/>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7" name="矩形 6"/>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形 9"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1" name="矩形 10"/>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863551" y="268812"/>
            <a:ext cx="6760028" cy="606553"/>
          </a:xfrm>
        </p:spPr>
        <p:txBody>
          <a:bodyPr>
            <a:noAutofit/>
          </a:bodyPr>
          <a:lstStyle>
            <a:lvl1pPr>
              <a:defRPr sz="4000"/>
            </a:lvl1pPr>
          </a:lstStyle>
          <a:p>
            <a:r>
              <a:rPr lang="zh-CN" altLang="en-US" dirty="0"/>
              <a:t>单击此处编辑母版标题样式</a:t>
            </a:r>
            <a:endParaRPr lang="en-US" dirty="0"/>
          </a:p>
        </p:txBody>
      </p:sp>
      <p:sp>
        <p:nvSpPr>
          <p:cNvPr id="3" name="Content Placeholder 2"/>
          <p:cNvSpPr>
            <a:spLocks noGrp="1"/>
          </p:cNvSpPr>
          <p:nvPr>
            <p:ph idx="1"/>
          </p:nvPr>
        </p:nvSpPr>
        <p:spPr>
          <a:xfrm>
            <a:off x="1024128" y="1496500"/>
            <a:ext cx="10275243" cy="4812860"/>
          </a:xfr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7" name="矩形 6"/>
          <p:cNvSpPr/>
          <p:nvPr userDrawn="1"/>
        </p:nvSpPr>
        <p:spPr>
          <a:xfrm>
            <a:off x="480255"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480254"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nvSpPr>
        <p:spPr>
          <a:xfrm flipV="1">
            <a:off x="1974187" y="946318"/>
            <a:ext cx="9445831" cy="45719"/>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形 26"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1982" y="166332"/>
            <a:ext cx="789705" cy="7897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0" name="矩形 9"/>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zh-CN" altLang="en-US"/>
              <a:t>单击此处编辑母版标题样式</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2" name="矩形 11"/>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zh-CN" altLang="en-US"/>
              <a:t>单击此处编辑母版标题样式</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83A977-C689-4C52-983A-3B262FA57DD7}" type="slidenum">
              <a:rPr lang="zh-CN" altLang="en-US" smtClean="0"/>
              <a:t>‹#›</a:t>
            </a:fld>
            <a:endParaRPr lang="zh-CN" altLang="en-US"/>
          </a:p>
        </p:txBody>
      </p:sp>
      <p:cxnSp>
        <p:nvCxnSpPr>
          <p:cNvPr id="8" name="Straight Connector 7"/>
          <p:cNvCxnSpPr/>
          <p:nvPr/>
        </p:nvCxnSpPr>
        <p:spPr>
          <a:xfrm flipV="1">
            <a:off x="8386843" y="4992407"/>
            <a:ext cx="0" cy="1385789"/>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userDrawn="1"/>
        </p:nvPicPr>
        <p:blipFill rotWithShape="1">
          <a:blip r:embed="rId2">
            <a:extLst>
              <a:ext uri="{28A0092B-C50C-407E-A947-70E740481C1C}">
                <a14:useLocalDpi xmlns:a14="http://schemas.microsoft.com/office/drawing/2010/main" val="0"/>
              </a:ext>
            </a:extLst>
          </a:blip>
          <a:srcRect t="37717" b="5647"/>
          <a:stretch>
            <a:fillRect/>
          </a:stretch>
        </p:blipFill>
        <p:spPr>
          <a:xfrm>
            <a:off x="-87083" y="0"/>
            <a:ext cx="12279084" cy="4572001"/>
          </a:xfrm>
          <a:prstGeom prst="rect">
            <a:avLst/>
          </a:prstGeom>
        </p:spPr>
      </p:pic>
      <p:grpSp>
        <p:nvGrpSpPr>
          <p:cNvPr id="17" name="组合 16"/>
          <p:cNvGrpSpPr/>
          <p:nvPr userDrawn="1"/>
        </p:nvGrpSpPr>
        <p:grpSpPr>
          <a:xfrm>
            <a:off x="3603173" y="1317171"/>
            <a:ext cx="4898571" cy="968829"/>
            <a:chOff x="3211286" y="1371600"/>
            <a:chExt cx="4898571" cy="1001485"/>
          </a:xfrm>
        </p:grpSpPr>
        <p:sp>
          <p:nvSpPr>
            <p:cNvPr id="18" name="矩形: 圆角 17"/>
            <p:cNvSpPr/>
            <p:nvPr userDrawn="1"/>
          </p:nvSpPr>
          <p:spPr>
            <a:xfrm>
              <a:off x="3211286" y="1371600"/>
              <a:ext cx="4898571" cy="100148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userDrawn="1"/>
          </p:nvPicPr>
          <p:blipFill rotWithShape="1">
            <a:blip r:embed="rId3">
              <a:extLst>
                <a:ext uri="{28A0092B-C50C-407E-A947-70E740481C1C}">
                  <a14:useLocalDpi xmlns:a14="http://schemas.microsoft.com/office/drawing/2010/main" val="0"/>
                </a:ext>
              </a:extLst>
            </a:blip>
            <a:srcRect r="15514" b="16565"/>
            <a:stretch>
              <a:fillRect/>
            </a:stretch>
          </p:blipFill>
          <p:spPr>
            <a:xfrm>
              <a:off x="3302683" y="1461202"/>
              <a:ext cx="4715775" cy="824798"/>
            </a:xfrm>
            <a:prstGeom prst="rect">
              <a:avLst/>
            </a:prstGeom>
            <a:ln>
              <a:noFill/>
            </a:ln>
          </p:spPr>
        </p:pic>
      </p:grpSp>
      <p:sp>
        <p:nvSpPr>
          <p:cNvPr id="20" name="矩形 19"/>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1344017" y="1247987"/>
            <a:ext cx="9720073" cy="497099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0" name="Title 1"/>
          <p:cNvSpPr txBox="1"/>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11" name="矩形 10"/>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形 13"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5" name="矩形 14"/>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8" name="Title 1"/>
          <p:cNvSpPr txBox="1"/>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9" name="矩形 8"/>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形 11"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3" name="矩形 12"/>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Title 1"/>
          <p:cNvSpPr>
            <a:spLocks noGrp="1"/>
          </p:cNvSpPr>
          <p:nvPr>
            <p:ph type="title"/>
          </p:nvPr>
        </p:nvSpPr>
        <p:spPr>
          <a:xfrm>
            <a:off x="1643743" y="271189"/>
            <a:ext cx="6760028" cy="606553"/>
          </a:xfrm>
        </p:spPr>
        <p:txBody>
          <a:bodyPr>
            <a:noAutofit/>
          </a:bodyPr>
          <a:lstStyle>
            <a:lvl1pPr>
              <a:defRPr sz="4000"/>
            </a:lvl1pPr>
          </a:lstStyle>
          <a:p>
            <a:r>
              <a:rPr lang="zh-CN" altLang="en-US" dirty="0"/>
              <a:t>单击此处编辑母版标题样式</a:t>
            </a:r>
            <a:endParaRPr lang="en-US" dirty="0"/>
          </a:p>
        </p:txBody>
      </p:sp>
      <p:sp>
        <p:nvSpPr>
          <p:cNvPr id="4" name="矩形 3"/>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形 6"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8" name="矩形 7"/>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Title 1"/>
          <p:cNvSpPr>
            <a:spLocks noGrp="1"/>
          </p:cNvSpPr>
          <p:nvPr>
            <p:ph type="title"/>
          </p:nvPr>
        </p:nvSpPr>
        <p:spPr>
          <a:xfrm>
            <a:off x="1643743" y="271189"/>
            <a:ext cx="6760028" cy="606553"/>
          </a:xfrm>
        </p:spPr>
        <p:txBody>
          <a:bodyPr>
            <a:noAutofit/>
          </a:bodyPr>
          <a:lstStyle>
            <a:lvl1pPr>
              <a:defRPr sz="4000"/>
            </a:lvl1pPr>
          </a:lstStyle>
          <a:p>
            <a:r>
              <a:rPr lang="zh-CN" altLang="en-US" dirty="0"/>
              <a:t>单击此处编辑母版标题样式</a:t>
            </a:r>
            <a:endParaRPr lang="en-US" dirty="0"/>
          </a:p>
        </p:txBody>
      </p:sp>
      <p:sp>
        <p:nvSpPr>
          <p:cNvPr id="4" name="矩形 3"/>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形 6"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8" name="矩形 7"/>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sp>
        <p:nvSpPr>
          <p:cNvPr id="3" name="矩形 1"/>
          <p:cNvSpPr>
            <a:spLocks noChangeArrowheads="1"/>
          </p:cNvSpPr>
          <p:nvPr userDrawn="1"/>
        </p:nvSpPr>
        <p:spPr bwMode="auto">
          <a:xfrm>
            <a:off x="871538" y="363538"/>
            <a:ext cx="892175" cy="646112"/>
          </a:xfrm>
          <a:prstGeom prst="rect">
            <a:avLst/>
          </a:prstGeom>
          <a:noFill/>
          <a:ln>
            <a:noFill/>
          </a:ln>
        </p:spPr>
        <p:txBody>
          <a:bodyPr>
            <a:sp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auto" hangingPunct="1">
              <a:spcBef>
                <a:spcPts val="0"/>
              </a:spcBef>
              <a:spcAft>
                <a:spcPts val="0"/>
              </a:spcAft>
              <a:defRPr/>
            </a:pPr>
            <a:r>
              <a:rPr kumimoji="0" lang="zh-CN" altLang="en-US" sz="3600" b="1" dirty="0">
                <a:solidFill>
                  <a:schemeClr val="bg1"/>
                </a:solidFill>
                <a:latin typeface="微软雅黑" panose="020B0503020204020204" pitchFamily="34" charset="-122"/>
                <a:ea typeface="微软雅黑" panose="020B0503020204020204" pitchFamily="34" charset="-122"/>
                <a:sym typeface="宋体" pitchFamily="2" charset="-122"/>
              </a:rPr>
              <a:t>✎ </a:t>
            </a:r>
            <a:endParaRPr kumimoji="0" lang="zh-CN" altLang="en-US" sz="3600" dirty="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cxnSp>
        <p:nvCxnSpPr>
          <p:cNvPr id="8" name="Straight Connector 7"/>
          <p:cNvCxnSpPr/>
          <p:nvPr/>
        </p:nvCxnSpPr>
        <p:spPr>
          <a:xfrm flipV="1">
            <a:off x="9181422" y="4572001"/>
            <a:ext cx="0" cy="2021574"/>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26465" r="8307" b="31509"/>
          <a:stretch>
            <a:fillRect/>
          </a:stretch>
        </p:blipFill>
        <p:spPr bwMode="auto">
          <a:xfrm>
            <a:off x="673557" y="4753015"/>
            <a:ext cx="3962399" cy="1362114"/>
          </a:xfrm>
          <a:prstGeom prst="rect">
            <a:avLst/>
          </a:prstGeom>
          <a:noFill/>
          <a:extLst>
            <a:ext uri="{909E8E84-426E-40DD-AFC4-6F175D3DCCD1}">
              <a14:hiddenFill xmlns:a14="http://schemas.microsoft.com/office/drawing/2010/main">
                <a:solidFill>
                  <a:srgbClr val="FFFFFF"/>
                </a:solidFill>
              </a14:hiddenFill>
            </a:ext>
          </a:extLst>
        </p:spPr>
      </p:pic>
      <p:sp>
        <p:nvSpPr>
          <p:cNvPr id="39" name="文本框 38"/>
          <p:cNvSpPr txBox="1"/>
          <p:nvPr userDrawn="1"/>
        </p:nvSpPr>
        <p:spPr>
          <a:xfrm>
            <a:off x="4799243" y="4798850"/>
            <a:ext cx="4032280" cy="1200329"/>
          </a:xfrm>
          <a:prstGeom prst="rect">
            <a:avLst/>
          </a:prstGeom>
          <a:noFill/>
        </p:spPr>
        <p:txBody>
          <a:bodyPr wrap="square">
            <a:spAutoFit/>
          </a:bodyPr>
          <a:lstStyle/>
          <a:p>
            <a:r>
              <a:rPr lang="zh-CN" altLang="en-US" sz="7200" b="1" dirty="0">
                <a:solidFill>
                  <a:srgbClr val="306A98"/>
                </a:solidFill>
                <a:latin typeface="华文新魏" panose="02010800040101010101" pitchFamily="2" charset="-122"/>
                <a:ea typeface="华文新魏" panose="02010800040101010101" pitchFamily="2" charset="-122"/>
              </a:rPr>
              <a:t>程序设计</a:t>
            </a:r>
            <a:endParaRPr lang="zh-CN" altLang="en-US" sz="7200" b="1" dirty="0">
              <a:latin typeface="华文新魏" panose="02010800040101010101" pitchFamily="2" charset="-122"/>
              <a:ea typeface="华文新魏" panose="02010800040101010101" pitchFamily="2" charset="-122"/>
            </a:endParaRPr>
          </a:p>
        </p:txBody>
      </p:sp>
      <p:cxnSp>
        <p:nvCxnSpPr>
          <p:cNvPr id="42" name="Straight Connector 7"/>
          <p:cNvCxnSpPr/>
          <p:nvPr userDrawn="1"/>
        </p:nvCxnSpPr>
        <p:spPr>
          <a:xfrm>
            <a:off x="0" y="6153645"/>
            <a:ext cx="12192000" cy="27630"/>
          </a:xfrm>
          <a:prstGeom prst="line">
            <a:avLst/>
          </a:prstGeom>
          <a:ln w="76200">
            <a:solidFill>
              <a:srgbClr val="4583B7"/>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userDrawn="1"/>
        </p:nvSpPr>
        <p:spPr>
          <a:xfrm>
            <a:off x="9344708" y="4763029"/>
            <a:ext cx="2798064" cy="1200329"/>
          </a:xfrm>
          <a:prstGeom prst="rect">
            <a:avLst/>
          </a:prstGeom>
          <a:noFill/>
        </p:spPr>
        <p:txBody>
          <a:bodyPr wrap="square">
            <a:spAutoFit/>
          </a:bodyPr>
          <a:lstStyle/>
          <a:p>
            <a:pPr lvl="0"/>
            <a:r>
              <a:rPr lang="zh-CN" altLang="en-US" sz="2400" dirty="0"/>
              <a:t>软件教研室</a:t>
            </a:r>
            <a:endParaRPr lang="en-US" altLang="zh-CN" sz="2400" dirty="0"/>
          </a:p>
          <a:p>
            <a:pPr lvl="0"/>
            <a:r>
              <a:rPr lang="zh-CN" altLang="en-US" sz="2400" dirty="0"/>
              <a:t>郭静</a:t>
            </a:r>
            <a:endParaRPr lang="en-US" altLang="zh-CN" sz="2400" dirty="0"/>
          </a:p>
          <a:p>
            <a:pPr lvl="0"/>
            <a:r>
              <a:rPr lang="en-US" altLang="zh-CN" sz="2400" dirty="0"/>
              <a:t>15861352060</a:t>
            </a:r>
            <a:endParaRPr lang="zh-CN" altLang="en-US" sz="2400" dirty="0"/>
          </a:p>
        </p:txBody>
      </p:sp>
      <p:sp>
        <p:nvSpPr>
          <p:cNvPr id="22" name="Date Placeholder 3"/>
          <p:cNvSpPr>
            <a:spLocks noGrp="1"/>
          </p:cNvSpPr>
          <p:nvPr>
            <p:ph type="dt" sz="half" idx="10"/>
          </p:nvPr>
        </p:nvSpPr>
        <p:spPr>
          <a:xfrm>
            <a:off x="452629" y="6371562"/>
            <a:ext cx="2154143" cy="274320"/>
          </a:xfrm>
        </p:spPr>
        <p:txBody>
          <a:bodyPr/>
          <a:lstStyle/>
          <a:p>
            <a:fld id="{71751523-AAFD-469A-B354-8C837AD3DB49}" type="datetimeFigureOut">
              <a:rPr lang="zh-CN" altLang="en-US" smtClean="0"/>
              <a:t>2024/8/20</a:t>
            </a:fld>
            <a:endParaRPr lang="zh-CN" altLang="en-US"/>
          </a:p>
        </p:txBody>
      </p:sp>
      <p:pic>
        <p:nvPicPr>
          <p:cNvPr id="25" name="图片 24"/>
          <p:cNvPicPr>
            <a:picLocks noChangeAspect="1"/>
          </p:cNvPicPr>
          <p:nvPr userDrawn="1"/>
        </p:nvPicPr>
        <p:blipFill rotWithShape="1">
          <a:blip r:embed="rId3">
            <a:extLst>
              <a:ext uri="{28A0092B-C50C-407E-A947-70E740481C1C}">
                <a14:useLocalDpi xmlns:a14="http://schemas.microsoft.com/office/drawing/2010/main" val="0"/>
              </a:ext>
            </a:extLst>
          </a:blip>
          <a:srcRect t="37717" b="5647"/>
          <a:stretch>
            <a:fillRect/>
          </a:stretch>
        </p:blipFill>
        <p:spPr>
          <a:xfrm>
            <a:off x="-87083" y="0"/>
            <a:ext cx="12279084" cy="4572001"/>
          </a:xfrm>
          <a:prstGeom prst="rect">
            <a:avLst/>
          </a:prstGeom>
        </p:spPr>
      </p:pic>
      <p:sp>
        <p:nvSpPr>
          <p:cNvPr id="17" name="矩形 16"/>
          <p:cNvSpPr/>
          <p:nvPr userDrawn="1"/>
        </p:nvSpPr>
        <p:spPr>
          <a:xfrm>
            <a:off x="0" y="6335741"/>
            <a:ext cx="12192000" cy="52225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userDrawn="1"/>
        </p:nvGrpSpPr>
        <p:grpSpPr>
          <a:xfrm>
            <a:off x="3510407" y="1317171"/>
            <a:ext cx="4898571" cy="968829"/>
            <a:chOff x="3211286" y="1371600"/>
            <a:chExt cx="4898571" cy="1001485"/>
          </a:xfrm>
        </p:grpSpPr>
        <p:sp>
          <p:nvSpPr>
            <p:cNvPr id="18" name="矩形: 圆角 17"/>
            <p:cNvSpPr/>
            <p:nvPr userDrawn="1"/>
          </p:nvSpPr>
          <p:spPr>
            <a:xfrm>
              <a:off x="3211286" y="1371600"/>
              <a:ext cx="4898571" cy="100148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userDrawn="1"/>
          </p:nvPicPr>
          <p:blipFill rotWithShape="1">
            <a:blip r:embed="rId4">
              <a:extLst>
                <a:ext uri="{28A0092B-C50C-407E-A947-70E740481C1C}">
                  <a14:useLocalDpi xmlns:a14="http://schemas.microsoft.com/office/drawing/2010/main" val="0"/>
                </a:ext>
              </a:extLst>
            </a:blip>
            <a:srcRect r="15514" b="16565"/>
            <a:stretch>
              <a:fillRect/>
            </a:stretch>
          </p:blipFill>
          <p:spPr>
            <a:xfrm>
              <a:off x="3302683" y="1461202"/>
              <a:ext cx="4715775" cy="824798"/>
            </a:xfrm>
            <a:prstGeom prst="rect">
              <a:avLst/>
            </a:prstGeom>
            <a:ln>
              <a:noFill/>
            </a:ln>
          </p:spPr>
        </p:pic>
      </p:grpSp>
      <p:sp>
        <p:nvSpPr>
          <p:cNvPr id="30" name="Date Placeholder 3"/>
          <p:cNvSpPr txBox="1"/>
          <p:nvPr userDrawn="1"/>
        </p:nvSpPr>
        <p:spPr>
          <a:xfrm>
            <a:off x="10162828" y="6486015"/>
            <a:ext cx="2154143" cy="274320"/>
          </a:xfrm>
          <a:prstGeom prst="rect">
            <a:avLst/>
          </a:prstGeom>
        </p:spPr>
        <p:txBody>
          <a:bodyPr vert="horz" lIns="91440" tIns="45720" rIns="91440" bIns="45720" rtlCol="0" anchor="ctr"/>
          <a:lstStyle>
            <a:defPPr>
              <a:defRPr lang="en-US"/>
            </a:defPPr>
            <a:lvl1pPr marL="0" algn="l" defTabSz="457200" rtl="0" eaLnBrk="1" latinLnBrk="0" hangingPunct="1">
              <a:defRPr sz="1000" kern="1200">
                <a:solidFill>
                  <a:schemeClr val="tx1">
                    <a:lumMod val="95000"/>
                    <a:lumOff val="5000"/>
                  </a:schemeClr>
                </a:solidFill>
                <a:latin typeface="+mj-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71751523-AAFD-469A-B354-8C837AD3DB49}" type="datetimeFigureOut">
              <a:rPr lang="zh-CN" altLang="en-US" sz="1800" smtClean="0">
                <a:latin typeface="Consolas" panose="020B0609020204030204" pitchFamily="49" charset="0"/>
              </a:rPr>
              <a:t>2024/8/20</a:t>
            </a:fld>
            <a:endParaRPr lang="zh-CN" altLang="en-US" dirty="0">
              <a:latin typeface="Consolas" panose="020B0609020204030204" pitchFamily="49" charset="0"/>
            </a:endParaRPr>
          </a:p>
        </p:txBody>
      </p:sp>
      <p:pic>
        <p:nvPicPr>
          <p:cNvPr id="9" name="图片 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39038" y="6454660"/>
            <a:ext cx="2304562" cy="29049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24127" y="1420300"/>
            <a:ext cx="4754880" cy="488906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5989320" y="1420300"/>
            <a:ext cx="5034280" cy="4889060"/>
          </a:xfr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5" name="Date Placeholder 4"/>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8" name="Title 1"/>
          <p:cNvSpPr txBox="1"/>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9" name="矩形 8"/>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形 11"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3" name="矩形 12"/>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863551" y="268812"/>
            <a:ext cx="6760028" cy="606553"/>
          </a:xfrm>
        </p:spPr>
        <p:txBody>
          <a:bodyPr>
            <a:noAutofit/>
          </a:bodyPr>
          <a:lstStyle>
            <a:lvl1pPr>
              <a:defRPr sz="4000"/>
            </a:lvl1pPr>
          </a:lstStyle>
          <a:p>
            <a:r>
              <a:rPr lang="zh-CN" altLang="en-US" dirty="0"/>
              <a:t>单击此处编辑母版标题样式</a:t>
            </a:r>
            <a:endParaRPr lang="en-US" dirty="0"/>
          </a:p>
        </p:txBody>
      </p:sp>
      <p:sp>
        <p:nvSpPr>
          <p:cNvPr id="3" name="Content Placeholder 2"/>
          <p:cNvSpPr>
            <a:spLocks noGrp="1"/>
          </p:cNvSpPr>
          <p:nvPr>
            <p:ph idx="1"/>
          </p:nvPr>
        </p:nvSpPr>
        <p:spPr>
          <a:xfrm>
            <a:off x="1024128" y="1496500"/>
            <a:ext cx="10275243" cy="4812860"/>
          </a:xfr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7" name="矩形 6"/>
          <p:cNvSpPr/>
          <p:nvPr userDrawn="1"/>
        </p:nvSpPr>
        <p:spPr>
          <a:xfrm>
            <a:off x="480255"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480254"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nvSpPr>
        <p:spPr>
          <a:xfrm flipV="1">
            <a:off x="1974187" y="946318"/>
            <a:ext cx="9445831" cy="45719"/>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形 26"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1982" y="166332"/>
            <a:ext cx="789705" cy="7897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24127" y="1420300"/>
            <a:ext cx="4754880" cy="488906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5989320" y="1420300"/>
            <a:ext cx="5034280" cy="4889060"/>
          </a:xfr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5" name="Date Placeholder 4"/>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8" name="Title 1"/>
          <p:cNvSpPr txBox="1"/>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9" name="矩形 8"/>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形 11"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3" name="矩形 12"/>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236008" y="1376929"/>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236008" y="2339426"/>
            <a:ext cx="4754880" cy="388357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202768" y="1376929"/>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zh-CN" altLang="en-US"/>
              <a:t>单击此处编辑母版文本样式</a:t>
            </a:r>
          </a:p>
        </p:txBody>
      </p:sp>
      <p:sp>
        <p:nvSpPr>
          <p:cNvPr id="6" name="Content Placeholder 5"/>
          <p:cNvSpPr>
            <a:spLocks noGrp="1"/>
          </p:cNvSpPr>
          <p:nvPr>
            <p:ph sz="quarter" idx="4"/>
          </p:nvPr>
        </p:nvSpPr>
        <p:spPr>
          <a:xfrm>
            <a:off x="6202768" y="2339426"/>
            <a:ext cx="4754880" cy="388357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1" name="Title 1"/>
          <p:cNvSpPr txBox="1"/>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12" name="矩形 11"/>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形 14"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6" name="矩形 15"/>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7" name="矩形 6"/>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形 9"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1" name="矩形 10"/>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0" name="矩形 9"/>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zh-CN" altLang="en-US"/>
              <a:t>单击此处编辑母版标题样式</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2" name="矩形 11"/>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zh-CN" altLang="en-US"/>
              <a:t>单击此处编辑母版标题样式</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83A977-C689-4C52-983A-3B262FA57DD7}" type="slidenum">
              <a:rPr lang="zh-CN" altLang="en-US" smtClean="0"/>
              <a:t>‹#›</a:t>
            </a:fld>
            <a:endParaRPr lang="zh-CN" altLang="en-US"/>
          </a:p>
        </p:txBody>
      </p:sp>
      <p:cxnSp>
        <p:nvCxnSpPr>
          <p:cNvPr id="8" name="Straight Connector 7"/>
          <p:cNvCxnSpPr/>
          <p:nvPr/>
        </p:nvCxnSpPr>
        <p:spPr>
          <a:xfrm flipV="1">
            <a:off x="8386843" y="4992407"/>
            <a:ext cx="0" cy="1385789"/>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userDrawn="1"/>
        </p:nvPicPr>
        <p:blipFill rotWithShape="1">
          <a:blip r:embed="rId2">
            <a:extLst>
              <a:ext uri="{28A0092B-C50C-407E-A947-70E740481C1C}">
                <a14:useLocalDpi xmlns:a14="http://schemas.microsoft.com/office/drawing/2010/main" val="0"/>
              </a:ext>
            </a:extLst>
          </a:blip>
          <a:srcRect t="37717" b="5647"/>
          <a:stretch>
            <a:fillRect/>
          </a:stretch>
        </p:blipFill>
        <p:spPr>
          <a:xfrm>
            <a:off x="-87083" y="0"/>
            <a:ext cx="12279084" cy="4572001"/>
          </a:xfrm>
          <a:prstGeom prst="rect">
            <a:avLst/>
          </a:prstGeom>
        </p:spPr>
      </p:pic>
      <p:grpSp>
        <p:nvGrpSpPr>
          <p:cNvPr id="17" name="组合 16"/>
          <p:cNvGrpSpPr/>
          <p:nvPr userDrawn="1"/>
        </p:nvGrpSpPr>
        <p:grpSpPr>
          <a:xfrm>
            <a:off x="3603173" y="1317171"/>
            <a:ext cx="4898571" cy="968829"/>
            <a:chOff x="3211286" y="1371600"/>
            <a:chExt cx="4898571" cy="1001485"/>
          </a:xfrm>
        </p:grpSpPr>
        <p:sp>
          <p:nvSpPr>
            <p:cNvPr id="18" name="矩形: 圆角 17"/>
            <p:cNvSpPr/>
            <p:nvPr userDrawn="1"/>
          </p:nvSpPr>
          <p:spPr>
            <a:xfrm>
              <a:off x="3211286" y="1371600"/>
              <a:ext cx="4898571" cy="100148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userDrawn="1"/>
          </p:nvPicPr>
          <p:blipFill rotWithShape="1">
            <a:blip r:embed="rId3">
              <a:extLst>
                <a:ext uri="{28A0092B-C50C-407E-A947-70E740481C1C}">
                  <a14:useLocalDpi xmlns:a14="http://schemas.microsoft.com/office/drawing/2010/main" val="0"/>
                </a:ext>
              </a:extLst>
            </a:blip>
            <a:srcRect r="15514" b="16565"/>
            <a:stretch>
              <a:fillRect/>
            </a:stretch>
          </p:blipFill>
          <p:spPr>
            <a:xfrm>
              <a:off x="3302683" y="1461202"/>
              <a:ext cx="4715775" cy="824798"/>
            </a:xfrm>
            <a:prstGeom prst="rect">
              <a:avLst/>
            </a:prstGeom>
            <a:ln>
              <a:noFill/>
            </a:ln>
          </p:spPr>
        </p:pic>
      </p:grpSp>
      <p:sp>
        <p:nvSpPr>
          <p:cNvPr id="20" name="矩形 19"/>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1344017" y="1247987"/>
            <a:ext cx="9720073" cy="497099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0" name="Title 1"/>
          <p:cNvSpPr txBox="1"/>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11" name="矩形 10"/>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形 13"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5" name="矩形 14"/>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8" name="Title 1"/>
          <p:cNvSpPr txBox="1"/>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9" name="矩形 8"/>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形 11"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3" name="矩形 12"/>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Title 1"/>
          <p:cNvSpPr>
            <a:spLocks noGrp="1"/>
          </p:cNvSpPr>
          <p:nvPr>
            <p:ph type="title"/>
          </p:nvPr>
        </p:nvSpPr>
        <p:spPr>
          <a:xfrm>
            <a:off x="1643743" y="271189"/>
            <a:ext cx="6760028" cy="606553"/>
          </a:xfrm>
        </p:spPr>
        <p:txBody>
          <a:bodyPr>
            <a:noAutofit/>
          </a:bodyPr>
          <a:lstStyle>
            <a:lvl1pPr>
              <a:defRPr sz="4000"/>
            </a:lvl1pPr>
          </a:lstStyle>
          <a:p>
            <a:r>
              <a:rPr lang="zh-CN" altLang="en-US" dirty="0"/>
              <a:t>单击此处编辑母版标题样式</a:t>
            </a:r>
            <a:endParaRPr lang="en-US" dirty="0"/>
          </a:p>
        </p:txBody>
      </p:sp>
      <p:sp>
        <p:nvSpPr>
          <p:cNvPr id="4" name="矩形 3"/>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形 6"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8" name="矩形 7"/>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236008" y="1376929"/>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236008" y="2339426"/>
            <a:ext cx="4754880" cy="388357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202768" y="1376929"/>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zh-CN" altLang="en-US"/>
              <a:t>单击此处编辑母版文本样式</a:t>
            </a:r>
          </a:p>
        </p:txBody>
      </p:sp>
      <p:sp>
        <p:nvSpPr>
          <p:cNvPr id="6" name="Content Placeholder 5"/>
          <p:cNvSpPr>
            <a:spLocks noGrp="1"/>
          </p:cNvSpPr>
          <p:nvPr>
            <p:ph sz="quarter" idx="4"/>
          </p:nvPr>
        </p:nvSpPr>
        <p:spPr>
          <a:xfrm>
            <a:off x="6202768" y="2339426"/>
            <a:ext cx="4754880" cy="388357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1" name="Title 1"/>
          <p:cNvSpPr txBox="1"/>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12" name="矩形 11"/>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形 14"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6" name="矩形 15"/>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Title 1"/>
          <p:cNvSpPr>
            <a:spLocks noGrp="1"/>
          </p:cNvSpPr>
          <p:nvPr>
            <p:ph type="title"/>
          </p:nvPr>
        </p:nvSpPr>
        <p:spPr>
          <a:xfrm>
            <a:off x="1643743" y="271189"/>
            <a:ext cx="6760028" cy="606553"/>
          </a:xfrm>
        </p:spPr>
        <p:txBody>
          <a:bodyPr>
            <a:noAutofit/>
          </a:bodyPr>
          <a:lstStyle>
            <a:lvl1pPr>
              <a:defRPr sz="4000"/>
            </a:lvl1pPr>
          </a:lstStyle>
          <a:p>
            <a:r>
              <a:rPr lang="zh-CN" altLang="en-US" dirty="0"/>
              <a:t>单击此处编辑母版标题样式</a:t>
            </a:r>
            <a:endParaRPr lang="en-US" dirty="0"/>
          </a:p>
        </p:txBody>
      </p:sp>
      <p:sp>
        <p:nvSpPr>
          <p:cNvPr id="4" name="矩形 3"/>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形 6"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8" name="矩形 7"/>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sp>
        <p:nvSpPr>
          <p:cNvPr id="3" name="矩形 1"/>
          <p:cNvSpPr>
            <a:spLocks noChangeArrowheads="1"/>
          </p:cNvSpPr>
          <p:nvPr userDrawn="1"/>
        </p:nvSpPr>
        <p:spPr bwMode="auto">
          <a:xfrm>
            <a:off x="871538" y="363538"/>
            <a:ext cx="892175" cy="646112"/>
          </a:xfrm>
          <a:prstGeom prst="rect">
            <a:avLst/>
          </a:prstGeom>
          <a:noFill/>
          <a:ln>
            <a:noFill/>
          </a:ln>
        </p:spPr>
        <p:txBody>
          <a:bodyPr>
            <a:sp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auto" hangingPunct="1">
              <a:spcBef>
                <a:spcPts val="0"/>
              </a:spcBef>
              <a:spcAft>
                <a:spcPts val="0"/>
              </a:spcAft>
              <a:defRPr/>
            </a:pPr>
            <a:r>
              <a:rPr kumimoji="0" lang="zh-CN" altLang="en-US" sz="3600" b="1" dirty="0">
                <a:solidFill>
                  <a:schemeClr val="bg1"/>
                </a:solidFill>
                <a:latin typeface="微软雅黑" panose="020B0503020204020204" pitchFamily="34" charset="-122"/>
                <a:ea typeface="微软雅黑" panose="020B0503020204020204" pitchFamily="34" charset="-122"/>
                <a:sym typeface="宋体" pitchFamily="2" charset="-122"/>
              </a:rPr>
              <a:t>✎ </a:t>
            </a:r>
            <a:endParaRPr kumimoji="0" lang="zh-CN" altLang="en-US" sz="3600" dirty="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cxnSp>
        <p:nvCxnSpPr>
          <p:cNvPr id="8" name="Straight Connector 7"/>
          <p:cNvCxnSpPr/>
          <p:nvPr/>
        </p:nvCxnSpPr>
        <p:spPr>
          <a:xfrm flipV="1">
            <a:off x="9181422" y="4572001"/>
            <a:ext cx="0" cy="2021574"/>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26465" r="8307" b="31509"/>
          <a:stretch>
            <a:fillRect/>
          </a:stretch>
        </p:blipFill>
        <p:spPr bwMode="auto">
          <a:xfrm>
            <a:off x="673557" y="4753015"/>
            <a:ext cx="3962399" cy="1362114"/>
          </a:xfrm>
          <a:prstGeom prst="rect">
            <a:avLst/>
          </a:prstGeom>
          <a:noFill/>
          <a:extLst>
            <a:ext uri="{909E8E84-426E-40DD-AFC4-6F175D3DCCD1}">
              <a14:hiddenFill xmlns:a14="http://schemas.microsoft.com/office/drawing/2010/main">
                <a:solidFill>
                  <a:srgbClr val="FFFFFF"/>
                </a:solidFill>
              </a14:hiddenFill>
            </a:ext>
          </a:extLst>
        </p:spPr>
      </p:pic>
      <p:sp>
        <p:nvSpPr>
          <p:cNvPr id="39" name="文本框 38"/>
          <p:cNvSpPr txBox="1"/>
          <p:nvPr userDrawn="1"/>
        </p:nvSpPr>
        <p:spPr>
          <a:xfrm>
            <a:off x="4799243" y="4798850"/>
            <a:ext cx="4032280" cy="1200329"/>
          </a:xfrm>
          <a:prstGeom prst="rect">
            <a:avLst/>
          </a:prstGeom>
          <a:noFill/>
        </p:spPr>
        <p:txBody>
          <a:bodyPr wrap="square">
            <a:spAutoFit/>
          </a:bodyPr>
          <a:lstStyle/>
          <a:p>
            <a:r>
              <a:rPr lang="zh-CN" altLang="en-US" sz="7200" b="1" dirty="0">
                <a:solidFill>
                  <a:srgbClr val="306A98"/>
                </a:solidFill>
                <a:latin typeface="华文新魏" panose="02010800040101010101" pitchFamily="2" charset="-122"/>
                <a:ea typeface="华文新魏" panose="02010800040101010101" pitchFamily="2" charset="-122"/>
              </a:rPr>
              <a:t>程序设计</a:t>
            </a:r>
            <a:endParaRPr lang="zh-CN" altLang="en-US" sz="7200" b="1" dirty="0">
              <a:latin typeface="华文新魏" panose="02010800040101010101" pitchFamily="2" charset="-122"/>
              <a:ea typeface="华文新魏" panose="02010800040101010101" pitchFamily="2" charset="-122"/>
            </a:endParaRPr>
          </a:p>
        </p:txBody>
      </p:sp>
      <p:cxnSp>
        <p:nvCxnSpPr>
          <p:cNvPr id="42" name="Straight Connector 7"/>
          <p:cNvCxnSpPr/>
          <p:nvPr userDrawn="1"/>
        </p:nvCxnSpPr>
        <p:spPr>
          <a:xfrm>
            <a:off x="0" y="6153645"/>
            <a:ext cx="12192000" cy="27630"/>
          </a:xfrm>
          <a:prstGeom prst="line">
            <a:avLst/>
          </a:prstGeom>
          <a:ln w="76200">
            <a:solidFill>
              <a:srgbClr val="4583B7"/>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userDrawn="1"/>
        </p:nvSpPr>
        <p:spPr>
          <a:xfrm>
            <a:off x="9344708" y="4763029"/>
            <a:ext cx="2798064" cy="1200329"/>
          </a:xfrm>
          <a:prstGeom prst="rect">
            <a:avLst/>
          </a:prstGeom>
          <a:noFill/>
        </p:spPr>
        <p:txBody>
          <a:bodyPr wrap="square">
            <a:spAutoFit/>
          </a:bodyPr>
          <a:lstStyle/>
          <a:p>
            <a:pPr lvl="0"/>
            <a:r>
              <a:rPr lang="zh-CN" altLang="en-US" sz="2400" dirty="0"/>
              <a:t>软件教研室</a:t>
            </a:r>
            <a:endParaRPr lang="en-US" altLang="zh-CN" sz="2400" dirty="0"/>
          </a:p>
          <a:p>
            <a:pPr lvl="0"/>
            <a:r>
              <a:rPr lang="zh-CN" altLang="en-US" sz="2400" dirty="0"/>
              <a:t>郭静</a:t>
            </a:r>
            <a:endParaRPr lang="en-US" altLang="zh-CN" sz="2400" dirty="0"/>
          </a:p>
          <a:p>
            <a:pPr lvl="0"/>
            <a:r>
              <a:rPr lang="en-US" altLang="zh-CN" sz="2400" dirty="0"/>
              <a:t>15861352060</a:t>
            </a:r>
            <a:endParaRPr lang="zh-CN" altLang="en-US" sz="2400" dirty="0"/>
          </a:p>
        </p:txBody>
      </p:sp>
      <p:sp>
        <p:nvSpPr>
          <p:cNvPr id="22" name="Date Placeholder 3"/>
          <p:cNvSpPr>
            <a:spLocks noGrp="1"/>
          </p:cNvSpPr>
          <p:nvPr>
            <p:ph type="dt" sz="half" idx="10"/>
          </p:nvPr>
        </p:nvSpPr>
        <p:spPr>
          <a:xfrm>
            <a:off x="452629" y="6371562"/>
            <a:ext cx="2154143" cy="274320"/>
          </a:xfrm>
        </p:spPr>
        <p:txBody>
          <a:bodyPr/>
          <a:lstStyle/>
          <a:p>
            <a:fld id="{71751523-AAFD-469A-B354-8C837AD3DB49}" type="datetimeFigureOut">
              <a:rPr lang="zh-CN" altLang="en-US" smtClean="0"/>
              <a:t>2024/8/20</a:t>
            </a:fld>
            <a:endParaRPr lang="zh-CN" altLang="en-US"/>
          </a:p>
        </p:txBody>
      </p:sp>
      <p:pic>
        <p:nvPicPr>
          <p:cNvPr id="25" name="图片 24"/>
          <p:cNvPicPr>
            <a:picLocks noChangeAspect="1"/>
          </p:cNvPicPr>
          <p:nvPr userDrawn="1"/>
        </p:nvPicPr>
        <p:blipFill rotWithShape="1">
          <a:blip r:embed="rId3">
            <a:extLst>
              <a:ext uri="{28A0092B-C50C-407E-A947-70E740481C1C}">
                <a14:useLocalDpi xmlns:a14="http://schemas.microsoft.com/office/drawing/2010/main" val="0"/>
              </a:ext>
            </a:extLst>
          </a:blip>
          <a:srcRect t="37717" b="5647"/>
          <a:stretch>
            <a:fillRect/>
          </a:stretch>
        </p:blipFill>
        <p:spPr>
          <a:xfrm>
            <a:off x="-87083" y="0"/>
            <a:ext cx="12279084" cy="4572001"/>
          </a:xfrm>
          <a:prstGeom prst="rect">
            <a:avLst/>
          </a:prstGeom>
        </p:spPr>
      </p:pic>
      <p:sp>
        <p:nvSpPr>
          <p:cNvPr id="17" name="矩形 16"/>
          <p:cNvSpPr/>
          <p:nvPr userDrawn="1"/>
        </p:nvSpPr>
        <p:spPr>
          <a:xfrm>
            <a:off x="0" y="6335741"/>
            <a:ext cx="12192000" cy="52225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userDrawn="1"/>
        </p:nvGrpSpPr>
        <p:grpSpPr>
          <a:xfrm>
            <a:off x="3510407" y="1317171"/>
            <a:ext cx="4898571" cy="968829"/>
            <a:chOff x="3211286" y="1371600"/>
            <a:chExt cx="4898571" cy="1001485"/>
          </a:xfrm>
        </p:grpSpPr>
        <p:sp>
          <p:nvSpPr>
            <p:cNvPr id="18" name="矩形: 圆角 17"/>
            <p:cNvSpPr/>
            <p:nvPr userDrawn="1"/>
          </p:nvSpPr>
          <p:spPr>
            <a:xfrm>
              <a:off x="3211286" y="1371600"/>
              <a:ext cx="4898571" cy="100148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userDrawn="1"/>
          </p:nvPicPr>
          <p:blipFill rotWithShape="1">
            <a:blip r:embed="rId4">
              <a:extLst>
                <a:ext uri="{28A0092B-C50C-407E-A947-70E740481C1C}">
                  <a14:useLocalDpi xmlns:a14="http://schemas.microsoft.com/office/drawing/2010/main" val="0"/>
                </a:ext>
              </a:extLst>
            </a:blip>
            <a:srcRect r="15514" b="16565"/>
            <a:stretch>
              <a:fillRect/>
            </a:stretch>
          </p:blipFill>
          <p:spPr>
            <a:xfrm>
              <a:off x="3302683" y="1461202"/>
              <a:ext cx="4715775" cy="824798"/>
            </a:xfrm>
            <a:prstGeom prst="rect">
              <a:avLst/>
            </a:prstGeom>
            <a:ln>
              <a:noFill/>
            </a:ln>
          </p:spPr>
        </p:pic>
      </p:grpSp>
      <p:sp>
        <p:nvSpPr>
          <p:cNvPr id="30" name="Date Placeholder 3"/>
          <p:cNvSpPr txBox="1"/>
          <p:nvPr userDrawn="1"/>
        </p:nvSpPr>
        <p:spPr>
          <a:xfrm>
            <a:off x="10162828" y="6486015"/>
            <a:ext cx="2154143" cy="274320"/>
          </a:xfrm>
          <a:prstGeom prst="rect">
            <a:avLst/>
          </a:prstGeom>
        </p:spPr>
        <p:txBody>
          <a:bodyPr vert="horz" lIns="91440" tIns="45720" rIns="91440" bIns="45720" rtlCol="0" anchor="ctr"/>
          <a:lstStyle>
            <a:defPPr>
              <a:defRPr lang="en-US"/>
            </a:defPPr>
            <a:lvl1pPr marL="0" algn="l" defTabSz="457200" rtl="0" eaLnBrk="1" latinLnBrk="0" hangingPunct="1">
              <a:defRPr sz="1000" kern="1200">
                <a:solidFill>
                  <a:schemeClr val="tx1">
                    <a:lumMod val="95000"/>
                    <a:lumOff val="5000"/>
                  </a:schemeClr>
                </a:solidFill>
                <a:latin typeface="+mj-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71751523-AAFD-469A-B354-8C837AD3DB49}" type="datetimeFigureOut">
              <a:rPr lang="zh-CN" altLang="en-US" sz="1800" smtClean="0">
                <a:latin typeface="Consolas" panose="020B0609020204030204" pitchFamily="49" charset="0"/>
              </a:rPr>
              <a:t>2024/8/20</a:t>
            </a:fld>
            <a:endParaRPr lang="zh-CN" altLang="en-US" dirty="0">
              <a:latin typeface="Consolas" panose="020B0609020204030204" pitchFamily="49" charset="0"/>
            </a:endParaRPr>
          </a:p>
        </p:txBody>
      </p:sp>
      <p:pic>
        <p:nvPicPr>
          <p:cNvPr id="9" name="图片 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39038" y="6454660"/>
            <a:ext cx="2304562" cy="29049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863551" y="268812"/>
            <a:ext cx="6760028" cy="606553"/>
          </a:xfrm>
        </p:spPr>
        <p:txBody>
          <a:bodyPr>
            <a:noAutofit/>
          </a:bodyPr>
          <a:lstStyle>
            <a:lvl1pPr>
              <a:defRPr sz="4000"/>
            </a:lvl1pPr>
          </a:lstStyle>
          <a:p>
            <a:r>
              <a:rPr lang="zh-CN" altLang="en-US" dirty="0"/>
              <a:t>单击此处编辑母版标题样式</a:t>
            </a:r>
            <a:endParaRPr lang="en-US" dirty="0"/>
          </a:p>
        </p:txBody>
      </p:sp>
      <p:sp>
        <p:nvSpPr>
          <p:cNvPr id="3" name="Content Placeholder 2"/>
          <p:cNvSpPr>
            <a:spLocks noGrp="1"/>
          </p:cNvSpPr>
          <p:nvPr>
            <p:ph idx="1"/>
          </p:nvPr>
        </p:nvSpPr>
        <p:spPr>
          <a:xfrm>
            <a:off x="1024128" y="1496500"/>
            <a:ext cx="10275243" cy="4812860"/>
          </a:xfr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7" name="矩形 6"/>
          <p:cNvSpPr/>
          <p:nvPr userDrawn="1"/>
        </p:nvSpPr>
        <p:spPr>
          <a:xfrm>
            <a:off x="480255"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480254"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nvSpPr>
        <p:spPr>
          <a:xfrm flipV="1">
            <a:off x="1974187" y="946318"/>
            <a:ext cx="9445831" cy="45719"/>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形 26"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1982" y="166332"/>
            <a:ext cx="789705" cy="7897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24127" y="1420300"/>
            <a:ext cx="4754880" cy="488906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5989320" y="1420300"/>
            <a:ext cx="5034280" cy="4889060"/>
          </a:xfr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5" name="Date Placeholder 4"/>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8" name="Title 1"/>
          <p:cNvSpPr txBox="1"/>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9" name="矩形 8"/>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形 11"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3" name="矩形 12"/>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236008" y="1376929"/>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236008" y="2339426"/>
            <a:ext cx="4754880" cy="388357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202768" y="1376929"/>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zh-CN" altLang="en-US"/>
              <a:t>单击此处编辑母版文本样式</a:t>
            </a:r>
          </a:p>
        </p:txBody>
      </p:sp>
      <p:sp>
        <p:nvSpPr>
          <p:cNvPr id="6" name="Content Placeholder 5"/>
          <p:cNvSpPr>
            <a:spLocks noGrp="1"/>
          </p:cNvSpPr>
          <p:nvPr>
            <p:ph sz="quarter" idx="4"/>
          </p:nvPr>
        </p:nvSpPr>
        <p:spPr>
          <a:xfrm>
            <a:off x="6202768" y="2339426"/>
            <a:ext cx="4754880" cy="388357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1" name="Title 1"/>
          <p:cNvSpPr txBox="1"/>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12" name="矩形 11"/>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形 14"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6" name="矩形 15"/>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7" name="矩形 6"/>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形 9"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1" name="矩形 10"/>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0" name="矩形 9"/>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zh-CN" altLang="en-US"/>
              <a:t>单击此处编辑母版标题样式</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2" name="矩形 11"/>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7" name="矩形 6"/>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形 9"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1" name="矩形 10"/>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zh-CN" altLang="en-US"/>
              <a:t>单击此处编辑母版标题样式</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83A977-C689-4C52-983A-3B262FA57DD7}" type="slidenum">
              <a:rPr lang="zh-CN" altLang="en-US" smtClean="0"/>
              <a:t>‹#›</a:t>
            </a:fld>
            <a:endParaRPr lang="zh-CN" altLang="en-US"/>
          </a:p>
        </p:txBody>
      </p:sp>
      <p:cxnSp>
        <p:nvCxnSpPr>
          <p:cNvPr id="8" name="Straight Connector 7"/>
          <p:cNvCxnSpPr/>
          <p:nvPr/>
        </p:nvCxnSpPr>
        <p:spPr>
          <a:xfrm flipV="1">
            <a:off x="8386843" y="4992407"/>
            <a:ext cx="0" cy="1385789"/>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userDrawn="1"/>
        </p:nvPicPr>
        <p:blipFill rotWithShape="1">
          <a:blip r:embed="rId2">
            <a:extLst>
              <a:ext uri="{28A0092B-C50C-407E-A947-70E740481C1C}">
                <a14:useLocalDpi xmlns:a14="http://schemas.microsoft.com/office/drawing/2010/main" val="0"/>
              </a:ext>
            </a:extLst>
          </a:blip>
          <a:srcRect t="37717" b="5647"/>
          <a:stretch>
            <a:fillRect/>
          </a:stretch>
        </p:blipFill>
        <p:spPr>
          <a:xfrm>
            <a:off x="-87083" y="0"/>
            <a:ext cx="12279084" cy="4572001"/>
          </a:xfrm>
          <a:prstGeom prst="rect">
            <a:avLst/>
          </a:prstGeom>
        </p:spPr>
      </p:pic>
      <p:grpSp>
        <p:nvGrpSpPr>
          <p:cNvPr id="17" name="组合 16"/>
          <p:cNvGrpSpPr/>
          <p:nvPr userDrawn="1"/>
        </p:nvGrpSpPr>
        <p:grpSpPr>
          <a:xfrm>
            <a:off x="3603173" y="1317171"/>
            <a:ext cx="4898571" cy="968829"/>
            <a:chOff x="3211286" y="1371600"/>
            <a:chExt cx="4898571" cy="1001485"/>
          </a:xfrm>
        </p:grpSpPr>
        <p:sp>
          <p:nvSpPr>
            <p:cNvPr id="18" name="矩形: 圆角 17"/>
            <p:cNvSpPr/>
            <p:nvPr userDrawn="1"/>
          </p:nvSpPr>
          <p:spPr>
            <a:xfrm>
              <a:off x="3211286" y="1371600"/>
              <a:ext cx="4898571" cy="100148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userDrawn="1"/>
          </p:nvPicPr>
          <p:blipFill rotWithShape="1">
            <a:blip r:embed="rId3">
              <a:extLst>
                <a:ext uri="{28A0092B-C50C-407E-A947-70E740481C1C}">
                  <a14:useLocalDpi xmlns:a14="http://schemas.microsoft.com/office/drawing/2010/main" val="0"/>
                </a:ext>
              </a:extLst>
            </a:blip>
            <a:srcRect r="15514" b="16565"/>
            <a:stretch>
              <a:fillRect/>
            </a:stretch>
          </p:blipFill>
          <p:spPr>
            <a:xfrm>
              <a:off x="3302683" y="1461202"/>
              <a:ext cx="4715775" cy="824798"/>
            </a:xfrm>
            <a:prstGeom prst="rect">
              <a:avLst/>
            </a:prstGeom>
            <a:ln>
              <a:noFill/>
            </a:ln>
          </p:spPr>
        </p:pic>
      </p:grpSp>
      <p:sp>
        <p:nvSpPr>
          <p:cNvPr id="20" name="矩形 19"/>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1344017" y="1247987"/>
            <a:ext cx="9720073" cy="497099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0" name="Title 1"/>
          <p:cNvSpPr txBox="1"/>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11" name="矩形 10"/>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形 13"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5" name="矩形 14"/>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8" name="Title 1"/>
          <p:cNvSpPr txBox="1"/>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9" name="矩形 8"/>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形 11"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3" name="矩形 12"/>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Title 1"/>
          <p:cNvSpPr>
            <a:spLocks noGrp="1"/>
          </p:cNvSpPr>
          <p:nvPr>
            <p:ph type="title"/>
          </p:nvPr>
        </p:nvSpPr>
        <p:spPr>
          <a:xfrm>
            <a:off x="1643743" y="271189"/>
            <a:ext cx="6760028" cy="606553"/>
          </a:xfrm>
        </p:spPr>
        <p:txBody>
          <a:bodyPr>
            <a:noAutofit/>
          </a:bodyPr>
          <a:lstStyle>
            <a:lvl1pPr>
              <a:defRPr sz="4000"/>
            </a:lvl1pPr>
          </a:lstStyle>
          <a:p>
            <a:r>
              <a:rPr lang="zh-CN" altLang="en-US" dirty="0"/>
              <a:t>单击此处编辑母版标题样式</a:t>
            </a:r>
            <a:endParaRPr lang="en-US" dirty="0"/>
          </a:p>
        </p:txBody>
      </p:sp>
      <p:sp>
        <p:nvSpPr>
          <p:cNvPr id="4" name="矩形 3"/>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形 6"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8" name="矩形 7"/>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Title 1"/>
          <p:cNvSpPr>
            <a:spLocks noGrp="1"/>
          </p:cNvSpPr>
          <p:nvPr>
            <p:ph type="title"/>
          </p:nvPr>
        </p:nvSpPr>
        <p:spPr>
          <a:xfrm>
            <a:off x="1643743" y="271189"/>
            <a:ext cx="6760028" cy="606553"/>
          </a:xfrm>
        </p:spPr>
        <p:txBody>
          <a:bodyPr>
            <a:noAutofit/>
          </a:bodyPr>
          <a:lstStyle>
            <a:lvl1pPr>
              <a:defRPr sz="4000"/>
            </a:lvl1pPr>
          </a:lstStyle>
          <a:p>
            <a:r>
              <a:rPr lang="zh-CN" altLang="en-US" dirty="0"/>
              <a:t>单击此处编辑母版标题样式</a:t>
            </a:r>
            <a:endParaRPr lang="en-US" dirty="0"/>
          </a:p>
        </p:txBody>
      </p:sp>
      <p:sp>
        <p:nvSpPr>
          <p:cNvPr id="4" name="矩形 3"/>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形 6"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8" name="矩形 7"/>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sp>
        <p:nvSpPr>
          <p:cNvPr id="3" name="矩形 1"/>
          <p:cNvSpPr>
            <a:spLocks noChangeArrowheads="1"/>
          </p:cNvSpPr>
          <p:nvPr userDrawn="1"/>
        </p:nvSpPr>
        <p:spPr bwMode="auto">
          <a:xfrm>
            <a:off x="871538" y="363538"/>
            <a:ext cx="892175" cy="646112"/>
          </a:xfrm>
          <a:prstGeom prst="rect">
            <a:avLst/>
          </a:prstGeom>
          <a:noFill/>
          <a:ln>
            <a:noFill/>
          </a:ln>
        </p:spPr>
        <p:txBody>
          <a:bodyPr>
            <a:sp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auto" hangingPunct="1">
              <a:spcBef>
                <a:spcPts val="0"/>
              </a:spcBef>
              <a:spcAft>
                <a:spcPts val="0"/>
              </a:spcAft>
              <a:defRPr/>
            </a:pPr>
            <a:r>
              <a:rPr kumimoji="0" lang="zh-CN" altLang="en-US" sz="3600" b="1" dirty="0">
                <a:solidFill>
                  <a:schemeClr val="bg1"/>
                </a:solidFill>
                <a:latin typeface="微软雅黑" panose="020B0503020204020204" pitchFamily="34" charset="-122"/>
                <a:ea typeface="微软雅黑" panose="020B0503020204020204" pitchFamily="34" charset="-122"/>
                <a:sym typeface="宋体" pitchFamily="2" charset="-122"/>
              </a:rPr>
              <a:t>✎ </a:t>
            </a:r>
            <a:endParaRPr kumimoji="0" lang="zh-CN" altLang="en-US" sz="3600" dirty="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cxnSp>
        <p:nvCxnSpPr>
          <p:cNvPr id="8" name="Straight Connector 7"/>
          <p:cNvCxnSpPr/>
          <p:nvPr/>
        </p:nvCxnSpPr>
        <p:spPr>
          <a:xfrm flipV="1">
            <a:off x="9181422" y="4572001"/>
            <a:ext cx="0" cy="2021574"/>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26465" r="8307" b="31509"/>
          <a:stretch>
            <a:fillRect/>
          </a:stretch>
        </p:blipFill>
        <p:spPr bwMode="auto">
          <a:xfrm>
            <a:off x="673557" y="4753015"/>
            <a:ext cx="3962399" cy="1362114"/>
          </a:xfrm>
          <a:prstGeom prst="rect">
            <a:avLst/>
          </a:prstGeom>
          <a:noFill/>
          <a:extLst>
            <a:ext uri="{909E8E84-426E-40DD-AFC4-6F175D3DCCD1}">
              <a14:hiddenFill xmlns:a14="http://schemas.microsoft.com/office/drawing/2010/main">
                <a:solidFill>
                  <a:srgbClr val="FFFFFF"/>
                </a:solidFill>
              </a14:hiddenFill>
            </a:ext>
          </a:extLst>
        </p:spPr>
      </p:pic>
      <p:sp>
        <p:nvSpPr>
          <p:cNvPr id="39" name="文本框 38"/>
          <p:cNvSpPr txBox="1"/>
          <p:nvPr userDrawn="1"/>
        </p:nvSpPr>
        <p:spPr>
          <a:xfrm>
            <a:off x="4799243" y="4798850"/>
            <a:ext cx="4032280" cy="1200329"/>
          </a:xfrm>
          <a:prstGeom prst="rect">
            <a:avLst/>
          </a:prstGeom>
          <a:noFill/>
        </p:spPr>
        <p:txBody>
          <a:bodyPr wrap="square">
            <a:spAutoFit/>
          </a:bodyPr>
          <a:lstStyle/>
          <a:p>
            <a:r>
              <a:rPr lang="zh-CN" altLang="en-US" sz="7200" b="1" dirty="0">
                <a:solidFill>
                  <a:srgbClr val="306A98"/>
                </a:solidFill>
                <a:latin typeface="华文新魏" panose="02010800040101010101" pitchFamily="2" charset="-122"/>
                <a:ea typeface="华文新魏" panose="02010800040101010101" pitchFamily="2" charset="-122"/>
              </a:rPr>
              <a:t>程序设计</a:t>
            </a:r>
            <a:endParaRPr lang="zh-CN" altLang="en-US" sz="7200" b="1" dirty="0">
              <a:latin typeface="华文新魏" panose="02010800040101010101" pitchFamily="2" charset="-122"/>
              <a:ea typeface="华文新魏" panose="02010800040101010101" pitchFamily="2" charset="-122"/>
            </a:endParaRPr>
          </a:p>
        </p:txBody>
      </p:sp>
      <p:cxnSp>
        <p:nvCxnSpPr>
          <p:cNvPr id="42" name="Straight Connector 7"/>
          <p:cNvCxnSpPr/>
          <p:nvPr userDrawn="1"/>
        </p:nvCxnSpPr>
        <p:spPr>
          <a:xfrm>
            <a:off x="0" y="6153645"/>
            <a:ext cx="12192000" cy="27630"/>
          </a:xfrm>
          <a:prstGeom prst="line">
            <a:avLst/>
          </a:prstGeom>
          <a:ln w="76200">
            <a:solidFill>
              <a:srgbClr val="4583B7"/>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userDrawn="1"/>
        </p:nvSpPr>
        <p:spPr>
          <a:xfrm>
            <a:off x="9344708" y="4763029"/>
            <a:ext cx="2798064" cy="1200329"/>
          </a:xfrm>
          <a:prstGeom prst="rect">
            <a:avLst/>
          </a:prstGeom>
          <a:noFill/>
        </p:spPr>
        <p:txBody>
          <a:bodyPr wrap="square">
            <a:spAutoFit/>
          </a:bodyPr>
          <a:lstStyle/>
          <a:p>
            <a:pPr lvl="0"/>
            <a:r>
              <a:rPr lang="zh-CN" altLang="en-US" sz="2400" dirty="0"/>
              <a:t>软件教研室</a:t>
            </a:r>
            <a:endParaRPr lang="en-US" altLang="zh-CN" sz="2400" dirty="0"/>
          </a:p>
          <a:p>
            <a:pPr lvl="0"/>
            <a:r>
              <a:rPr lang="zh-CN" altLang="en-US" sz="2400" dirty="0"/>
              <a:t>郭静</a:t>
            </a:r>
            <a:endParaRPr lang="en-US" altLang="zh-CN" sz="2400" dirty="0"/>
          </a:p>
          <a:p>
            <a:pPr lvl="0"/>
            <a:r>
              <a:rPr lang="en-US" altLang="zh-CN" sz="2400" dirty="0"/>
              <a:t>15861352060</a:t>
            </a:r>
            <a:endParaRPr lang="zh-CN" altLang="en-US" sz="2400" dirty="0"/>
          </a:p>
        </p:txBody>
      </p:sp>
      <p:sp>
        <p:nvSpPr>
          <p:cNvPr id="22" name="Date Placeholder 3"/>
          <p:cNvSpPr>
            <a:spLocks noGrp="1"/>
          </p:cNvSpPr>
          <p:nvPr>
            <p:ph type="dt" sz="half" idx="10"/>
          </p:nvPr>
        </p:nvSpPr>
        <p:spPr>
          <a:xfrm>
            <a:off x="452629" y="6371562"/>
            <a:ext cx="2154143" cy="274320"/>
          </a:xfrm>
        </p:spPr>
        <p:txBody>
          <a:bodyPr/>
          <a:lstStyle/>
          <a:p>
            <a:fld id="{71751523-AAFD-469A-B354-8C837AD3DB49}" type="datetimeFigureOut">
              <a:rPr lang="zh-CN" altLang="en-US" smtClean="0"/>
              <a:t>2024/8/20</a:t>
            </a:fld>
            <a:endParaRPr lang="zh-CN" altLang="en-US"/>
          </a:p>
        </p:txBody>
      </p:sp>
      <p:pic>
        <p:nvPicPr>
          <p:cNvPr id="25" name="图片 24"/>
          <p:cNvPicPr>
            <a:picLocks noChangeAspect="1"/>
          </p:cNvPicPr>
          <p:nvPr userDrawn="1"/>
        </p:nvPicPr>
        <p:blipFill rotWithShape="1">
          <a:blip r:embed="rId3">
            <a:extLst>
              <a:ext uri="{28A0092B-C50C-407E-A947-70E740481C1C}">
                <a14:useLocalDpi xmlns:a14="http://schemas.microsoft.com/office/drawing/2010/main" val="0"/>
              </a:ext>
            </a:extLst>
          </a:blip>
          <a:srcRect t="37717" b="5647"/>
          <a:stretch>
            <a:fillRect/>
          </a:stretch>
        </p:blipFill>
        <p:spPr>
          <a:xfrm>
            <a:off x="-87083" y="0"/>
            <a:ext cx="12279084" cy="4572001"/>
          </a:xfrm>
          <a:prstGeom prst="rect">
            <a:avLst/>
          </a:prstGeom>
        </p:spPr>
      </p:pic>
      <p:sp>
        <p:nvSpPr>
          <p:cNvPr id="17" name="矩形 16"/>
          <p:cNvSpPr/>
          <p:nvPr userDrawn="1"/>
        </p:nvSpPr>
        <p:spPr>
          <a:xfrm>
            <a:off x="0" y="6335741"/>
            <a:ext cx="12192000" cy="52225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userDrawn="1"/>
        </p:nvGrpSpPr>
        <p:grpSpPr>
          <a:xfrm>
            <a:off x="3510407" y="1317171"/>
            <a:ext cx="4898571" cy="968829"/>
            <a:chOff x="3211286" y="1371600"/>
            <a:chExt cx="4898571" cy="1001485"/>
          </a:xfrm>
        </p:grpSpPr>
        <p:sp>
          <p:nvSpPr>
            <p:cNvPr id="18" name="矩形: 圆角 17"/>
            <p:cNvSpPr/>
            <p:nvPr userDrawn="1"/>
          </p:nvSpPr>
          <p:spPr>
            <a:xfrm>
              <a:off x="3211286" y="1371600"/>
              <a:ext cx="4898571" cy="100148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userDrawn="1"/>
          </p:nvPicPr>
          <p:blipFill rotWithShape="1">
            <a:blip r:embed="rId4">
              <a:extLst>
                <a:ext uri="{28A0092B-C50C-407E-A947-70E740481C1C}">
                  <a14:useLocalDpi xmlns:a14="http://schemas.microsoft.com/office/drawing/2010/main" val="0"/>
                </a:ext>
              </a:extLst>
            </a:blip>
            <a:srcRect r="15514" b="16565"/>
            <a:stretch>
              <a:fillRect/>
            </a:stretch>
          </p:blipFill>
          <p:spPr>
            <a:xfrm>
              <a:off x="3302683" y="1461202"/>
              <a:ext cx="4715775" cy="824798"/>
            </a:xfrm>
            <a:prstGeom prst="rect">
              <a:avLst/>
            </a:prstGeom>
            <a:ln>
              <a:noFill/>
            </a:ln>
          </p:spPr>
        </p:pic>
      </p:grpSp>
      <p:sp>
        <p:nvSpPr>
          <p:cNvPr id="30" name="Date Placeholder 3"/>
          <p:cNvSpPr txBox="1"/>
          <p:nvPr userDrawn="1"/>
        </p:nvSpPr>
        <p:spPr>
          <a:xfrm>
            <a:off x="10162828" y="6486015"/>
            <a:ext cx="2154143" cy="274320"/>
          </a:xfrm>
          <a:prstGeom prst="rect">
            <a:avLst/>
          </a:prstGeom>
        </p:spPr>
        <p:txBody>
          <a:bodyPr vert="horz" lIns="91440" tIns="45720" rIns="91440" bIns="45720" rtlCol="0" anchor="ctr"/>
          <a:lstStyle>
            <a:defPPr>
              <a:defRPr lang="en-US"/>
            </a:defPPr>
            <a:lvl1pPr marL="0" algn="l" defTabSz="457200" rtl="0" eaLnBrk="1" latinLnBrk="0" hangingPunct="1">
              <a:defRPr sz="1000" kern="1200">
                <a:solidFill>
                  <a:schemeClr val="tx1">
                    <a:lumMod val="95000"/>
                    <a:lumOff val="5000"/>
                  </a:schemeClr>
                </a:solidFill>
                <a:latin typeface="+mj-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71751523-AAFD-469A-B354-8C837AD3DB49}" type="datetimeFigureOut">
              <a:rPr lang="zh-CN" altLang="en-US" sz="1800" smtClean="0">
                <a:latin typeface="Consolas" panose="020B0609020204030204" pitchFamily="49" charset="0"/>
              </a:rPr>
              <a:t>2024/8/20</a:t>
            </a:fld>
            <a:endParaRPr lang="zh-CN" altLang="en-US" dirty="0">
              <a:latin typeface="Consolas" panose="020B0609020204030204" pitchFamily="49" charset="0"/>
            </a:endParaRPr>
          </a:p>
        </p:txBody>
      </p:sp>
      <p:pic>
        <p:nvPicPr>
          <p:cNvPr id="9" name="图片 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39038" y="6454660"/>
            <a:ext cx="2304562" cy="29049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863551" y="268812"/>
            <a:ext cx="6760028" cy="606553"/>
          </a:xfrm>
        </p:spPr>
        <p:txBody>
          <a:bodyPr>
            <a:noAutofit/>
          </a:bodyPr>
          <a:lstStyle>
            <a:lvl1pPr>
              <a:defRPr sz="4000"/>
            </a:lvl1pPr>
          </a:lstStyle>
          <a:p>
            <a:r>
              <a:rPr lang="zh-CN" altLang="en-US" dirty="0"/>
              <a:t>单击此处编辑母版标题样式</a:t>
            </a:r>
            <a:endParaRPr lang="en-US" dirty="0"/>
          </a:p>
        </p:txBody>
      </p:sp>
      <p:sp>
        <p:nvSpPr>
          <p:cNvPr id="3" name="Content Placeholder 2"/>
          <p:cNvSpPr>
            <a:spLocks noGrp="1"/>
          </p:cNvSpPr>
          <p:nvPr>
            <p:ph idx="1"/>
          </p:nvPr>
        </p:nvSpPr>
        <p:spPr>
          <a:xfrm>
            <a:off x="1024128" y="1496500"/>
            <a:ext cx="10275243" cy="4812860"/>
          </a:xfr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7" name="矩形 6"/>
          <p:cNvSpPr/>
          <p:nvPr userDrawn="1"/>
        </p:nvSpPr>
        <p:spPr>
          <a:xfrm>
            <a:off x="480255"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480254"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nvSpPr>
        <p:spPr>
          <a:xfrm flipV="1">
            <a:off x="1974187" y="946318"/>
            <a:ext cx="9445831" cy="45719"/>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形 26"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1982" y="166332"/>
            <a:ext cx="789705" cy="7897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24127" y="1420300"/>
            <a:ext cx="4754880" cy="488906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5989320" y="1420300"/>
            <a:ext cx="5034280" cy="4889060"/>
          </a:xfr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5" name="Date Placeholder 4"/>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8" name="Title 1"/>
          <p:cNvSpPr txBox="1"/>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9" name="矩形 8"/>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形 11"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3" name="矩形 12"/>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0" name="矩形 9"/>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236008" y="1376929"/>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236008" y="2339426"/>
            <a:ext cx="4754880" cy="388357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202768" y="1376929"/>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zh-CN" altLang="en-US"/>
              <a:t>单击此处编辑母版文本样式</a:t>
            </a:r>
          </a:p>
        </p:txBody>
      </p:sp>
      <p:sp>
        <p:nvSpPr>
          <p:cNvPr id="6" name="Content Placeholder 5"/>
          <p:cNvSpPr>
            <a:spLocks noGrp="1"/>
          </p:cNvSpPr>
          <p:nvPr>
            <p:ph sz="quarter" idx="4"/>
          </p:nvPr>
        </p:nvSpPr>
        <p:spPr>
          <a:xfrm>
            <a:off x="6202768" y="2339426"/>
            <a:ext cx="4754880" cy="388357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1" name="Title 1"/>
          <p:cNvSpPr txBox="1"/>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12" name="矩形 11"/>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形 14"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6" name="矩形 15"/>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7" name="矩形 6"/>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形 9"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1" name="矩形 10"/>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0" name="矩形 9"/>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zh-CN" altLang="en-US"/>
              <a:t>单击此处编辑母版标题样式</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2" name="矩形 11"/>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zh-CN" altLang="en-US"/>
              <a:t>单击此处编辑母版标题样式</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83A977-C689-4C52-983A-3B262FA57DD7}" type="slidenum">
              <a:rPr lang="zh-CN" altLang="en-US" smtClean="0"/>
              <a:t>‹#›</a:t>
            </a:fld>
            <a:endParaRPr lang="zh-CN" altLang="en-US"/>
          </a:p>
        </p:txBody>
      </p:sp>
      <p:cxnSp>
        <p:nvCxnSpPr>
          <p:cNvPr id="8" name="Straight Connector 7"/>
          <p:cNvCxnSpPr/>
          <p:nvPr/>
        </p:nvCxnSpPr>
        <p:spPr>
          <a:xfrm flipV="1">
            <a:off x="8386843" y="4992407"/>
            <a:ext cx="0" cy="1385789"/>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userDrawn="1"/>
        </p:nvPicPr>
        <p:blipFill rotWithShape="1">
          <a:blip r:embed="rId2">
            <a:extLst>
              <a:ext uri="{28A0092B-C50C-407E-A947-70E740481C1C}">
                <a14:useLocalDpi xmlns:a14="http://schemas.microsoft.com/office/drawing/2010/main" val="0"/>
              </a:ext>
            </a:extLst>
          </a:blip>
          <a:srcRect t="37717" b="5647"/>
          <a:stretch>
            <a:fillRect/>
          </a:stretch>
        </p:blipFill>
        <p:spPr>
          <a:xfrm>
            <a:off x="-87083" y="0"/>
            <a:ext cx="12279084" cy="4572001"/>
          </a:xfrm>
          <a:prstGeom prst="rect">
            <a:avLst/>
          </a:prstGeom>
        </p:spPr>
      </p:pic>
      <p:grpSp>
        <p:nvGrpSpPr>
          <p:cNvPr id="17" name="组合 16"/>
          <p:cNvGrpSpPr/>
          <p:nvPr userDrawn="1"/>
        </p:nvGrpSpPr>
        <p:grpSpPr>
          <a:xfrm>
            <a:off x="3603173" y="1317171"/>
            <a:ext cx="4898571" cy="968829"/>
            <a:chOff x="3211286" y="1371600"/>
            <a:chExt cx="4898571" cy="1001485"/>
          </a:xfrm>
        </p:grpSpPr>
        <p:sp>
          <p:nvSpPr>
            <p:cNvPr id="18" name="矩形: 圆角 17"/>
            <p:cNvSpPr/>
            <p:nvPr userDrawn="1"/>
          </p:nvSpPr>
          <p:spPr>
            <a:xfrm>
              <a:off x="3211286" y="1371600"/>
              <a:ext cx="4898571" cy="100148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userDrawn="1"/>
          </p:nvPicPr>
          <p:blipFill rotWithShape="1">
            <a:blip r:embed="rId3">
              <a:extLst>
                <a:ext uri="{28A0092B-C50C-407E-A947-70E740481C1C}">
                  <a14:useLocalDpi xmlns:a14="http://schemas.microsoft.com/office/drawing/2010/main" val="0"/>
                </a:ext>
              </a:extLst>
            </a:blip>
            <a:srcRect r="15514" b="16565"/>
            <a:stretch>
              <a:fillRect/>
            </a:stretch>
          </p:blipFill>
          <p:spPr>
            <a:xfrm>
              <a:off x="3302683" y="1461202"/>
              <a:ext cx="4715775" cy="824798"/>
            </a:xfrm>
            <a:prstGeom prst="rect">
              <a:avLst/>
            </a:prstGeom>
            <a:ln>
              <a:noFill/>
            </a:ln>
          </p:spPr>
        </p:pic>
      </p:grpSp>
      <p:sp>
        <p:nvSpPr>
          <p:cNvPr id="20" name="矩形 19"/>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1344017" y="1247987"/>
            <a:ext cx="9720073" cy="497099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0" name="Title 1"/>
          <p:cNvSpPr txBox="1"/>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11" name="矩形 10"/>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形 13"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5" name="矩形 14"/>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8" name="Title 1"/>
          <p:cNvSpPr txBox="1"/>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9" name="矩形 8"/>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形 11"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3" name="矩形 12"/>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Title 1"/>
          <p:cNvSpPr>
            <a:spLocks noGrp="1"/>
          </p:cNvSpPr>
          <p:nvPr>
            <p:ph type="title"/>
          </p:nvPr>
        </p:nvSpPr>
        <p:spPr>
          <a:xfrm>
            <a:off x="1643743" y="271189"/>
            <a:ext cx="6760028" cy="606553"/>
          </a:xfrm>
        </p:spPr>
        <p:txBody>
          <a:bodyPr>
            <a:noAutofit/>
          </a:bodyPr>
          <a:lstStyle>
            <a:lvl1pPr>
              <a:defRPr sz="4000"/>
            </a:lvl1pPr>
          </a:lstStyle>
          <a:p>
            <a:r>
              <a:rPr lang="zh-CN" altLang="en-US" dirty="0"/>
              <a:t>单击此处编辑母版标题样式</a:t>
            </a:r>
            <a:endParaRPr lang="en-US" dirty="0"/>
          </a:p>
        </p:txBody>
      </p:sp>
      <p:sp>
        <p:nvSpPr>
          <p:cNvPr id="4" name="矩形 3"/>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形 6"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8" name="矩形 7"/>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Title 1"/>
          <p:cNvSpPr>
            <a:spLocks noGrp="1"/>
          </p:cNvSpPr>
          <p:nvPr>
            <p:ph type="title"/>
          </p:nvPr>
        </p:nvSpPr>
        <p:spPr>
          <a:xfrm>
            <a:off x="1643743" y="271189"/>
            <a:ext cx="6760028" cy="606553"/>
          </a:xfrm>
        </p:spPr>
        <p:txBody>
          <a:bodyPr>
            <a:noAutofit/>
          </a:bodyPr>
          <a:lstStyle>
            <a:lvl1pPr>
              <a:defRPr sz="4000"/>
            </a:lvl1pPr>
          </a:lstStyle>
          <a:p>
            <a:r>
              <a:rPr lang="zh-CN" altLang="en-US" dirty="0"/>
              <a:t>单击此处编辑母版标题样式</a:t>
            </a:r>
            <a:endParaRPr lang="en-US" dirty="0"/>
          </a:p>
        </p:txBody>
      </p:sp>
      <p:sp>
        <p:nvSpPr>
          <p:cNvPr id="4" name="矩形 3"/>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形 6"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8" name="矩形 7"/>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sp>
        <p:nvSpPr>
          <p:cNvPr id="3" name="矩形 1"/>
          <p:cNvSpPr>
            <a:spLocks noChangeArrowheads="1"/>
          </p:cNvSpPr>
          <p:nvPr userDrawn="1"/>
        </p:nvSpPr>
        <p:spPr bwMode="auto">
          <a:xfrm>
            <a:off x="871538" y="363538"/>
            <a:ext cx="892175" cy="646112"/>
          </a:xfrm>
          <a:prstGeom prst="rect">
            <a:avLst/>
          </a:prstGeom>
          <a:noFill/>
          <a:ln>
            <a:noFill/>
          </a:ln>
        </p:spPr>
        <p:txBody>
          <a:bodyPr>
            <a:sp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auto" hangingPunct="1">
              <a:spcBef>
                <a:spcPts val="0"/>
              </a:spcBef>
              <a:spcAft>
                <a:spcPts val="0"/>
              </a:spcAft>
              <a:defRPr/>
            </a:pPr>
            <a:r>
              <a:rPr kumimoji="0" lang="zh-CN" altLang="en-US" sz="3600" b="1" dirty="0">
                <a:solidFill>
                  <a:schemeClr val="bg1"/>
                </a:solidFill>
                <a:latin typeface="微软雅黑" panose="020B0503020204020204" pitchFamily="34" charset="-122"/>
                <a:ea typeface="微软雅黑" panose="020B0503020204020204" pitchFamily="34" charset="-122"/>
                <a:sym typeface="宋体" pitchFamily="2" charset="-122"/>
              </a:rPr>
              <a:t>✎ </a:t>
            </a:r>
            <a:endParaRPr kumimoji="0" lang="zh-CN" altLang="en-US" sz="3600" dirty="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zh-CN" altLang="en-US"/>
              <a:t>单击此处编辑母版标题样式</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2" name="矩形 11"/>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cxnSp>
        <p:nvCxnSpPr>
          <p:cNvPr id="8" name="Straight Connector 7"/>
          <p:cNvCxnSpPr/>
          <p:nvPr/>
        </p:nvCxnSpPr>
        <p:spPr>
          <a:xfrm flipV="1">
            <a:off x="9181422" y="4572001"/>
            <a:ext cx="0" cy="2021574"/>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26465" r="8307" b="31509"/>
          <a:stretch>
            <a:fillRect/>
          </a:stretch>
        </p:blipFill>
        <p:spPr bwMode="auto">
          <a:xfrm>
            <a:off x="673557" y="4753015"/>
            <a:ext cx="3962399" cy="1362114"/>
          </a:xfrm>
          <a:prstGeom prst="rect">
            <a:avLst/>
          </a:prstGeom>
          <a:noFill/>
          <a:extLst>
            <a:ext uri="{909E8E84-426E-40DD-AFC4-6F175D3DCCD1}">
              <a14:hiddenFill xmlns:a14="http://schemas.microsoft.com/office/drawing/2010/main">
                <a:solidFill>
                  <a:srgbClr val="FFFFFF"/>
                </a:solidFill>
              </a14:hiddenFill>
            </a:ext>
          </a:extLst>
        </p:spPr>
      </p:pic>
      <p:sp>
        <p:nvSpPr>
          <p:cNvPr id="39" name="文本框 38"/>
          <p:cNvSpPr txBox="1"/>
          <p:nvPr userDrawn="1"/>
        </p:nvSpPr>
        <p:spPr>
          <a:xfrm>
            <a:off x="4799243" y="4798850"/>
            <a:ext cx="4032280" cy="1200329"/>
          </a:xfrm>
          <a:prstGeom prst="rect">
            <a:avLst/>
          </a:prstGeom>
          <a:noFill/>
        </p:spPr>
        <p:txBody>
          <a:bodyPr wrap="square">
            <a:spAutoFit/>
          </a:bodyPr>
          <a:lstStyle/>
          <a:p>
            <a:r>
              <a:rPr lang="zh-CN" altLang="en-US" sz="7200" b="1" dirty="0">
                <a:solidFill>
                  <a:srgbClr val="306A98"/>
                </a:solidFill>
                <a:latin typeface="华文新魏" panose="02010800040101010101" pitchFamily="2" charset="-122"/>
                <a:ea typeface="华文新魏" panose="02010800040101010101" pitchFamily="2" charset="-122"/>
              </a:rPr>
              <a:t>程序设计</a:t>
            </a:r>
            <a:endParaRPr lang="zh-CN" altLang="en-US" sz="7200" b="1" dirty="0">
              <a:latin typeface="华文新魏" panose="02010800040101010101" pitchFamily="2" charset="-122"/>
              <a:ea typeface="华文新魏" panose="02010800040101010101" pitchFamily="2" charset="-122"/>
            </a:endParaRPr>
          </a:p>
        </p:txBody>
      </p:sp>
      <p:cxnSp>
        <p:nvCxnSpPr>
          <p:cNvPr id="42" name="Straight Connector 7"/>
          <p:cNvCxnSpPr/>
          <p:nvPr userDrawn="1"/>
        </p:nvCxnSpPr>
        <p:spPr>
          <a:xfrm>
            <a:off x="0" y="6153645"/>
            <a:ext cx="12192000" cy="27630"/>
          </a:xfrm>
          <a:prstGeom prst="line">
            <a:avLst/>
          </a:prstGeom>
          <a:ln w="76200">
            <a:solidFill>
              <a:srgbClr val="4583B7"/>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userDrawn="1"/>
        </p:nvSpPr>
        <p:spPr>
          <a:xfrm>
            <a:off x="9344708" y="4763029"/>
            <a:ext cx="2798064" cy="1200329"/>
          </a:xfrm>
          <a:prstGeom prst="rect">
            <a:avLst/>
          </a:prstGeom>
          <a:noFill/>
        </p:spPr>
        <p:txBody>
          <a:bodyPr wrap="square">
            <a:spAutoFit/>
          </a:bodyPr>
          <a:lstStyle/>
          <a:p>
            <a:pPr lvl="0"/>
            <a:r>
              <a:rPr lang="zh-CN" altLang="en-US" sz="2400" dirty="0"/>
              <a:t>软件教研室</a:t>
            </a:r>
            <a:endParaRPr lang="en-US" altLang="zh-CN" sz="2400" dirty="0"/>
          </a:p>
          <a:p>
            <a:pPr lvl="0"/>
            <a:r>
              <a:rPr lang="zh-CN" altLang="en-US" sz="2400" dirty="0"/>
              <a:t>郭静</a:t>
            </a:r>
            <a:endParaRPr lang="en-US" altLang="zh-CN" sz="2400" dirty="0"/>
          </a:p>
          <a:p>
            <a:pPr lvl="0"/>
            <a:r>
              <a:rPr lang="en-US" altLang="zh-CN" sz="2400" dirty="0"/>
              <a:t>15861352060</a:t>
            </a:r>
            <a:endParaRPr lang="zh-CN" altLang="en-US" sz="2400" dirty="0"/>
          </a:p>
        </p:txBody>
      </p:sp>
      <p:sp>
        <p:nvSpPr>
          <p:cNvPr id="22" name="Date Placeholder 3"/>
          <p:cNvSpPr>
            <a:spLocks noGrp="1"/>
          </p:cNvSpPr>
          <p:nvPr>
            <p:ph type="dt" sz="half" idx="10"/>
          </p:nvPr>
        </p:nvSpPr>
        <p:spPr>
          <a:xfrm>
            <a:off x="452629" y="6371562"/>
            <a:ext cx="2154143" cy="274320"/>
          </a:xfrm>
        </p:spPr>
        <p:txBody>
          <a:bodyPr/>
          <a:lstStyle/>
          <a:p>
            <a:fld id="{71751523-AAFD-469A-B354-8C837AD3DB49}" type="datetimeFigureOut">
              <a:rPr lang="zh-CN" altLang="en-US" smtClean="0"/>
              <a:t>2024/8/20</a:t>
            </a:fld>
            <a:endParaRPr lang="zh-CN" altLang="en-US"/>
          </a:p>
        </p:txBody>
      </p:sp>
      <p:pic>
        <p:nvPicPr>
          <p:cNvPr id="25" name="图片 24"/>
          <p:cNvPicPr>
            <a:picLocks noChangeAspect="1"/>
          </p:cNvPicPr>
          <p:nvPr userDrawn="1"/>
        </p:nvPicPr>
        <p:blipFill rotWithShape="1">
          <a:blip r:embed="rId3">
            <a:extLst>
              <a:ext uri="{28A0092B-C50C-407E-A947-70E740481C1C}">
                <a14:useLocalDpi xmlns:a14="http://schemas.microsoft.com/office/drawing/2010/main" val="0"/>
              </a:ext>
            </a:extLst>
          </a:blip>
          <a:srcRect t="37717" b="5647"/>
          <a:stretch>
            <a:fillRect/>
          </a:stretch>
        </p:blipFill>
        <p:spPr>
          <a:xfrm>
            <a:off x="-87083" y="0"/>
            <a:ext cx="12279084" cy="4572001"/>
          </a:xfrm>
          <a:prstGeom prst="rect">
            <a:avLst/>
          </a:prstGeom>
        </p:spPr>
      </p:pic>
      <p:sp>
        <p:nvSpPr>
          <p:cNvPr id="17" name="矩形 16"/>
          <p:cNvSpPr/>
          <p:nvPr userDrawn="1"/>
        </p:nvSpPr>
        <p:spPr>
          <a:xfrm>
            <a:off x="0" y="6335741"/>
            <a:ext cx="12192000" cy="52225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userDrawn="1"/>
        </p:nvGrpSpPr>
        <p:grpSpPr>
          <a:xfrm>
            <a:off x="3510407" y="1317171"/>
            <a:ext cx="4898571" cy="968829"/>
            <a:chOff x="3211286" y="1371600"/>
            <a:chExt cx="4898571" cy="1001485"/>
          </a:xfrm>
        </p:grpSpPr>
        <p:sp>
          <p:nvSpPr>
            <p:cNvPr id="18" name="矩形: 圆角 17"/>
            <p:cNvSpPr/>
            <p:nvPr userDrawn="1"/>
          </p:nvSpPr>
          <p:spPr>
            <a:xfrm>
              <a:off x="3211286" y="1371600"/>
              <a:ext cx="4898571" cy="100148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userDrawn="1"/>
          </p:nvPicPr>
          <p:blipFill rotWithShape="1">
            <a:blip r:embed="rId4">
              <a:extLst>
                <a:ext uri="{28A0092B-C50C-407E-A947-70E740481C1C}">
                  <a14:useLocalDpi xmlns:a14="http://schemas.microsoft.com/office/drawing/2010/main" val="0"/>
                </a:ext>
              </a:extLst>
            </a:blip>
            <a:srcRect r="15514" b="16565"/>
            <a:stretch>
              <a:fillRect/>
            </a:stretch>
          </p:blipFill>
          <p:spPr>
            <a:xfrm>
              <a:off x="3302683" y="1461202"/>
              <a:ext cx="4715775" cy="824798"/>
            </a:xfrm>
            <a:prstGeom prst="rect">
              <a:avLst/>
            </a:prstGeom>
            <a:ln>
              <a:noFill/>
            </a:ln>
          </p:spPr>
        </p:pic>
      </p:grpSp>
      <p:sp>
        <p:nvSpPr>
          <p:cNvPr id="30" name="Date Placeholder 3"/>
          <p:cNvSpPr txBox="1"/>
          <p:nvPr userDrawn="1"/>
        </p:nvSpPr>
        <p:spPr>
          <a:xfrm>
            <a:off x="10162828" y="6486015"/>
            <a:ext cx="2154143" cy="274320"/>
          </a:xfrm>
          <a:prstGeom prst="rect">
            <a:avLst/>
          </a:prstGeom>
        </p:spPr>
        <p:txBody>
          <a:bodyPr vert="horz" lIns="91440" tIns="45720" rIns="91440" bIns="45720" rtlCol="0" anchor="ctr"/>
          <a:lstStyle>
            <a:defPPr>
              <a:defRPr lang="en-US"/>
            </a:defPPr>
            <a:lvl1pPr marL="0" algn="l" defTabSz="457200" rtl="0" eaLnBrk="1" latinLnBrk="0" hangingPunct="1">
              <a:defRPr sz="1000" kern="1200">
                <a:solidFill>
                  <a:schemeClr val="tx1">
                    <a:lumMod val="95000"/>
                    <a:lumOff val="5000"/>
                  </a:schemeClr>
                </a:solidFill>
                <a:latin typeface="+mj-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71751523-AAFD-469A-B354-8C837AD3DB49}" type="datetimeFigureOut">
              <a:rPr lang="zh-CN" altLang="en-US" sz="1800" smtClean="0">
                <a:latin typeface="Consolas" panose="020B0609020204030204" pitchFamily="49" charset="0"/>
              </a:rPr>
              <a:t>2024/8/20</a:t>
            </a:fld>
            <a:endParaRPr lang="zh-CN" altLang="en-US" dirty="0">
              <a:latin typeface="Consolas" panose="020B0609020204030204" pitchFamily="49" charset="0"/>
            </a:endParaRPr>
          </a:p>
        </p:txBody>
      </p:sp>
      <p:pic>
        <p:nvPicPr>
          <p:cNvPr id="9" name="图片 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39038" y="6454660"/>
            <a:ext cx="2304562" cy="29049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863551" y="268812"/>
            <a:ext cx="6760028" cy="606553"/>
          </a:xfrm>
        </p:spPr>
        <p:txBody>
          <a:bodyPr>
            <a:noAutofit/>
          </a:bodyPr>
          <a:lstStyle>
            <a:lvl1pPr>
              <a:defRPr sz="4000"/>
            </a:lvl1pPr>
          </a:lstStyle>
          <a:p>
            <a:r>
              <a:rPr lang="zh-CN" altLang="en-US" dirty="0"/>
              <a:t>单击此处编辑母版标题样式</a:t>
            </a:r>
            <a:endParaRPr lang="en-US" dirty="0"/>
          </a:p>
        </p:txBody>
      </p:sp>
      <p:sp>
        <p:nvSpPr>
          <p:cNvPr id="3" name="Content Placeholder 2"/>
          <p:cNvSpPr>
            <a:spLocks noGrp="1"/>
          </p:cNvSpPr>
          <p:nvPr>
            <p:ph idx="1"/>
          </p:nvPr>
        </p:nvSpPr>
        <p:spPr>
          <a:xfrm>
            <a:off x="1024128" y="1496500"/>
            <a:ext cx="10275243" cy="4812860"/>
          </a:xfr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7" name="矩形 6"/>
          <p:cNvSpPr/>
          <p:nvPr userDrawn="1"/>
        </p:nvSpPr>
        <p:spPr>
          <a:xfrm>
            <a:off x="480255"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480254"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nvSpPr>
        <p:spPr>
          <a:xfrm flipV="1">
            <a:off x="1974187" y="946318"/>
            <a:ext cx="9445831" cy="45719"/>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形 26"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1982" y="166332"/>
            <a:ext cx="789705" cy="7897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24127" y="1420300"/>
            <a:ext cx="4754880" cy="488906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5989320" y="1420300"/>
            <a:ext cx="5034280" cy="4889060"/>
          </a:xfr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5" name="Date Placeholder 4"/>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8" name="Title 1"/>
          <p:cNvSpPr txBox="1"/>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9" name="矩形 8"/>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形 11"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3" name="矩形 12"/>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236008" y="1376929"/>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236008" y="2339426"/>
            <a:ext cx="4754880" cy="388357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202768" y="1376929"/>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zh-CN" altLang="en-US"/>
              <a:t>单击此处编辑母版文本样式</a:t>
            </a:r>
          </a:p>
        </p:txBody>
      </p:sp>
      <p:sp>
        <p:nvSpPr>
          <p:cNvPr id="6" name="Content Placeholder 5"/>
          <p:cNvSpPr>
            <a:spLocks noGrp="1"/>
          </p:cNvSpPr>
          <p:nvPr>
            <p:ph sz="quarter" idx="4"/>
          </p:nvPr>
        </p:nvSpPr>
        <p:spPr>
          <a:xfrm>
            <a:off x="6202768" y="2339426"/>
            <a:ext cx="4754880" cy="388357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1" name="Title 1"/>
          <p:cNvSpPr txBox="1"/>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12" name="矩形 11"/>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形 14"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6" name="矩形 15"/>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7" name="矩形 6"/>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形 9"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1" name="矩形 10"/>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0" name="矩形 9"/>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zh-CN" altLang="en-US"/>
              <a:t>单击此处编辑母版标题样式</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2" name="矩形 11"/>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zh-CN" altLang="en-US"/>
              <a:t>单击此处编辑母版标题样式</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83A977-C689-4C52-983A-3B262FA57DD7}" type="slidenum">
              <a:rPr lang="zh-CN" altLang="en-US" smtClean="0"/>
              <a:t>‹#›</a:t>
            </a:fld>
            <a:endParaRPr lang="zh-CN" altLang="en-US"/>
          </a:p>
        </p:txBody>
      </p:sp>
      <p:cxnSp>
        <p:nvCxnSpPr>
          <p:cNvPr id="8" name="Straight Connector 7"/>
          <p:cNvCxnSpPr/>
          <p:nvPr/>
        </p:nvCxnSpPr>
        <p:spPr>
          <a:xfrm flipV="1">
            <a:off x="8386843" y="4992407"/>
            <a:ext cx="0" cy="1385789"/>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userDrawn="1"/>
        </p:nvPicPr>
        <p:blipFill rotWithShape="1">
          <a:blip r:embed="rId2">
            <a:extLst>
              <a:ext uri="{28A0092B-C50C-407E-A947-70E740481C1C}">
                <a14:useLocalDpi xmlns:a14="http://schemas.microsoft.com/office/drawing/2010/main" val="0"/>
              </a:ext>
            </a:extLst>
          </a:blip>
          <a:srcRect t="37717" b="5647"/>
          <a:stretch>
            <a:fillRect/>
          </a:stretch>
        </p:blipFill>
        <p:spPr>
          <a:xfrm>
            <a:off x="-87083" y="0"/>
            <a:ext cx="12279084" cy="4572001"/>
          </a:xfrm>
          <a:prstGeom prst="rect">
            <a:avLst/>
          </a:prstGeom>
        </p:spPr>
      </p:pic>
      <p:grpSp>
        <p:nvGrpSpPr>
          <p:cNvPr id="17" name="组合 16"/>
          <p:cNvGrpSpPr/>
          <p:nvPr userDrawn="1"/>
        </p:nvGrpSpPr>
        <p:grpSpPr>
          <a:xfrm>
            <a:off x="3603173" y="1317171"/>
            <a:ext cx="4898571" cy="968829"/>
            <a:chOff x="3211286" y="1371600"/>
            <a:chExt cx="4898571" cy="1001485"/>
          </a:xfrm>
        </p:grpSpPr>
        <p:sp>
          <p:nvSpPr>
            <p:cNvPr id="18" name="矩形: 圆角 17"/>
            <p:cNvSpPr/>
            <p:nvPr userDrawn="1"/>
          </p:nvSpPr>
          <p:spPr>
            <a:xfrm>
              <a:off x="3211286" y="1371600"/>
              <a:ext cx="4898571" cy="100148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userDrawn="1"/>
          </p:nvPicPr>
          <p:blipFill rotWithShape="1">
            <a:blip r:embed="rId3">
              <a:extLst>
                <a:ext uri="{28A0092B-C50C-407E-A947-70E740481C1C}">
                  <a14:useLocalDpi xmlns:a14="http://schemas.microsoft.com/office/drawing/2010/main" val="0"/>
                </a:ext>
              </a:extLst>
            </a:blip>
            <a:srcRect r="15514" b="16565"/>
            <a:stretch>
              <a:fillRect/>
            </a:stretch>
          </p:blipFill>
          <p:spPr>
            <a:xfrm>
              <a:off x="3302683" y="1461202"/>
              <a:ext cx="4715775" cy="824798"/>
            </a:xfrm>
            <a:prstGeom prst="rect">
              <a:avLst/>
            </a:prstGeom>
            <a:ln>
              <a:noFill/>
            </a:ln>
          </p:spPr>
        </p:pic>
      </p:grpSp>
      <p:sp>
        <p:nvSpPr>
          <p:cNvPr id="20" name="矩形 19"/>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1344017" y="1247987"/>
            <a:ext cx="9720073" cy="497099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0" name="Title 1"/>
          <p:cNvSpPr txBox="1"/>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11" name="矩形 10"/>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形 13"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5" name="矩形 14"/>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zh-CN" altLang="en-US"/>
              <a:t>单击此处编辑母版标题样式</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83A977-C689-4C52-983A-3B262FA57DD7}" type="slidenum">
              <a:rPr lang="zh-CN" altLang="en-US" smtClean="0"/>
              <a:t>‹#›</a:t>
            </a:fld>
            <a:endParaRPr lang="zh-CN" altLang="en-US"/>
          </a:p>
        </p:txBody>
      </p:sp>
      <p:cxnSp>
        <p:nvCxnSpPr>
          <p:cNvPr id="8" name="Straight Connector 7"/>
          <p:cNvCxnSpPr/>
          <p:nvPr/>
        </p:nvCxnSpPr>
        <p:spPr>
          <a:xfrm flipV="1">
            <a:off x="8386843" y="4992407"/>
            <a:ext cx="0" cy="1385789"/>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userDrawn="1"/>
        </p:nvPicPr>
        <p:blipFill rotWithShape="1">
          <a:blip r:embed="rId2">
            <a:extLst>
              <a:ext uri="{28A0092B-C50C-407E-A947-70E740481C1C}">
                <a14:useLocalDpi xmlns:a14="http://schemas.microsoft.com/office/drawing/2010/main" val="0"/>
              </a:ext>
            </a:extLst>
          </a:blip>
          <a:srcRect t="37717" b="5647"/>
          <a:stretch>
            <a:fillRect/>
          </a:stretch>
        </p:blipFill>
        <p:spPr>
          <a:xfrm>
            <a:off x="-87083" y="0"/>
            <a:ext cx="12279084" cy="4572001"/>
          </a:xfrm>
          <a:prstGeom prst="rect">
            <a:avLst/>
          </a:prstGeom>
        </p:spPr>
      </p:pic>
      <p:grpSp>
        <p:nvGrpSpPr>
          <p:cNvPr id="17" name="组合 16"/>
          <p:cNvGrpSpPr/>
          <p:nvPr userDrawn="1"/>
        </p:nvGrpSpPr>
        <p:grpSpPr>
          <a:xfrm>
            <a:off x="3603173" y="1317171"/>
            <a:ext cx="4898571" cy="968829"/>
            <a:chOff x="3211286" y="1371600"/>
            <a:chExt cx="4898571" cy="1001485"/>
          </a:xfrm>
        </p:grpSpPr>
        <p:sp>
          <p:nvSpPr>
            <p:cNvPr id="18" name="矩形: 圆角 17"/>
            <p:cNvSpPr/>
            <p:nvPr userDrawn="1"/>
          </p:nvSpPr>
          <p:spPr>
            <a:xfrm>
              <a:off x="3211286" y="1371600"/>
              <a:ext cx="4898571" cy="100148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userDrawn="1"/>
          </p:nvPicPr>
          <p:blipFill rotWithShape="1">
            <a:blip r:embed="rId3">
              <a:extLst>
                <a:ext uri="{28A0092B-C50C-407E-A947-70E740481C1C}">
                  <a14:useLocalDpi xmlns:a14="http://schemas.microsoft.com/office/drawing/2010/main" val="0"/>
                </a:ext>
              </a:extLst>
            </a:blip>
            <a:srcRect r="15514" b="16565"/>
            <a:stretch>
              <a:fillRect/>
            </a:stretch>
          </p:blipFill>
          <p:spPr>
            <a:xfrm>
              <a:off x="3302683" y="1461202"/>
              <a:ext cx="4715775" cy="824798"/>
            </a:xfrm>
            <a:prstGeom prst="rect">
              <a:avLst/>
            </a:prstGeom>
            <a:ln>
              <a:noFill/>
            </a:ln>
          </p:spPr>
        </p:pic>
      </p:grpSp>
      <p:sp>
        <p:nvSpPr>
          <p:cNvPr id="20" name="矩形 19"/>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8" name="Title 1"/>
          <p:cNvSpPr txBox="1"/>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9" name="矩形 8"/>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形 11"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3" name="矩形 12"/>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Title 1"/>
          <p:cNvSpPr>
            <a:spLocks noGrp="1"/>
          </p:cNvSpPr>
          <p:nvPr>
            <p:ph type="title"/>
          </p:nvPr>
        </p:nvSpPr>
        <p:spPr>
          <a:xfrm>
            <a:off x="1643743" y="271189"/>
            <a:ext cx="6760028" cy="606553"/>
          </a:xfrm>
        </p:spPr>
        <p:txBody>
          <a:bodyPr>
            <a:noAutofit/>
          </a:bodyPr>
          <a:lstStyle>
            <a:lvl1pPr>
              <a:defRPr sz="4000"/>
            </a:lvl1pPr>
          </a:lstStyle>
          <a:p>
            <a:r>
              <a:rPr lang="zh-CN" altLang="en-US" dirty="0"/>
              <a:t>单击此处编辑母版标题样式</a:t>
            </a:r>
            <a:endParaRPr lang="en-US" dirty="0"/>
          </a:p>
        </p:txBody>
      </p:sp>
      <p:sp>
        <p:nvSpPr>
          <p:cNvPr id="4" name="矩形 3"/>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形 6"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8" name="矩形 7"/>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Title 1"/>
          <p:cNvSpPr>
            <a:spLocks noGrp="1"/>
          </p:cNvSpPr>
          <p:nvPr>
            <p:ph type="title"/>
          </p:nvPr>
        </p:nvSpPr>
        <p:spPr>
          <a:xfrm>
            <a:off x="1643743" y="271189"/>
            <a:ext cx="6760028" cy="606553"/>
          </a:xfrm>
        </p:spPr>
        <p:txBody>
          <a:bodyPr>
            <a:noAutofit/>
          </a:bodyPr>
          <a:lstStyle>
            <a:lvl1pPr>
              <a:defRPr sz="4000"/>
            </a:lvl1pPr>
          </a:lstStyle>
          <a:p>
            <a:r>
              <a:rPr lang="zh-CN" altLang="en-US" dirty="0"/>
              <a:t>单击此处编辑母版标题样式</a:t>
            </a:r>
            <a:endParaRPr lang="en-US" dirty="0"/>
          </a:p>
        </p:txBody>
      </p:sp>
      <p:sp>
        <p:nvSpPr>
          <p:cNvPr id="4" name="矩形 3"/>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形 6"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8" name="矩形 7"/>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sp>
        <p:nvSpPr>
          <p:cNvPr id="3" name="矩形 1"/>
          <p:cNvSpPr>
            <a:spLocks noChangeArrowheads="1"/>
          </p:cNvSpPr>
          <p:nvPr userDrawn="1"/>
        </p:nvSpPr>
        <p:spPr bwMode="auto">
          <a:xfrm>
            <a:off x="871538" y="363538"/>
            <a:ext cx="892175" cy="646112"/>
          </a:xfrm>
          <a:prstGeom prst="rect">
            <a:avLst/>
          </a:prstGeom>
          <a:noFill/>
          <a:ln>
            <a:noFill/>
          </a:ln>
        </p:spPr>
        <p:txBody>
          <a:bodyPr>
            <a:sp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auto" hangingPunct="1">
              <a:spcBef>
                <a:spcPts val="0"/>
              </a:spcBef>
              <a:spcAft>
                <a:spcPts val="0"/>
              </a:spcAft>
              <a:defRPr/>
            </a:pPr>
            <a:r>
              <a:rPr kumimoji="0" lang="zh-CN" altLang="en-US" sz="3600" b="1" dirty="0">
                <a:solidFill>
                  <a:schemeClr val="bg1"/>
                </a:solidFill>
                <a:latin typeface="微软雅黑" panose="020B0503020204020204" pitchFamily="34" charset="-122"/>
                <a:ea typeface="微软雅黑" panose="020B0503020204020204" pitchFamily="34" charset="-122"/>
                <a:sym typeface="宋体" pitchFamily="2" charset="-122"/>
              </a:rPr>
              <a:t>✎ </a:t>
            </a:r>
            <a:endParaRPr kumimoji="0" lang="zh-CN" altLang="en-US" sz="3600" dirty="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cxnSp>
        <p:nvCxnSpPr>
          <p:cNvPr id="8" name="Straight Connector 7"/>
          <p:cNvCxnSpPr/>
          <p:nvPr/>
        </p:nvCxnSpPr>
        <p:spPr>
          <a:xfrm flipV="1">
            <a:off x="9181422" y="4572001"/>
            <a:ext cx="0" cy="2021574"/>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26465" r="8307" b="31509"/>
          <a:stretch>
            <a:fillRect/>
          </a:stretch>
        </p:blipFill>
        <p:spPr bwMode="auto">
          <a:xfrm>
            <a:off x="673557" y="4753015"/>
            <a:ext cx="3962399" cy="1362114"/>
          </a:xfrm>
          <a:prstGeom prst="rect">
            <a:avLst/>
          </a:prstGeom>
          <a:noFill/>
          <a:extLst>
            <a:ext uri="{909E8E84-426E-40DD-AFC4-6F175D3DCCD1}">
              <a14:hiddenFill xmlns:a14="http://schemas.microsoft.com/office/drawing/2010/main">
                <a:solidFill>
                  <a:srgbClr val="FFFFFF"/>
                </a:solidFill>
              </a14:hiddenFill>
            </a:ext>
          </a:extLst>
        </p:spPr>
      </p:pic>
      <p:sp>
        <p:nvSpPr>
          <p:cNvPr id="39" name="文本框 38"/>
          <p:cNvSpPr txBox="1"/>
          <p:nvPr userDrawn="1"/>
        </p:nvSpPr>
        <p:spPr>
          <a:xfrm>
            <a:off x="4799243" y="4798850"/>
            <a:ext cx="4032280" cy="1200329"/>
          </a:xfrm>
          <a:prstGeom prst="rect">
            <a:avLst/>
          </a:prstGeom>
          <a:noFill/>
        </p:spPr>
        <p:txBody>
          <a:bodyPr wrap="square">
            <a:spAutoFit/>
          </a:bodyPr>
          <a:lstStyle/>
          <a:p>
            <a:r>
              <a:rPr lang="zh-CN" altLang="en-US" sz="7200" b="1" dirty="0">
                <a:solidFill>
                  <a:srgbClr val="306A98"/>
                </a:solidFill>
                <a:latin typeface="华文新魏" panose="02010800040101010101" pitchFamily="2" charset="-122"/>
                <a:ea typeface="华文新魏" panose="02010800040101010101" pitchFamily="2" charset="-122"/>
              </a:rPr>
              <a:t>程序设计</a:t>
            </a:r>
            <a:endParaRPr lang="zh-CN" altLang="en-US" sz="7200" b="1" dirty="0">
              <a:latin typeface="华文新魏" panose="02010800040101010101" pitchFamily="2" charset="-122"/>
              <a:ea typeface="华文新魏" panose="02010800040101010101" pitchFamily="2" charset="-122"/>
            </a:endParaRPr>
          </a:p>
        </p:txBody>
      </p:sp>
      <p:cxnSp>
        <p:nvCxnSpPr>
          <p:cNvPr id="42" name="Straight Connector 7"/>
          <p:cNvCxnSpPr/>
          <p:nvPr userDrawn="1"/>
        </p:nvCxnSpPr>
        <p:spPr>
          <a:xfrm>
            <a:off x="0" y="6153645"/>
            <a:ext cx="12192000" cy="27630"/>
          </a:xfrm>
          <a:prstGeom prst="line">
            <a:avLst/>
          </a:prstGeom>
          <a:ln w="76200">
            <a:solidFill>
              <a:srgbClr val="4583B7"/>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userDrawn="1"/>
        </p:nvSpPr>
        <p:spPr>
          <a:xfrm>
            <a:off x="9344708" y="4763029"/>
            <a:ext cx="2798064" cy="1200329"/>
          </a:xfrm>
          <a:prstGeom prst="rect">
            <a:avLst/>
          </a:prstGeom>
          <a:noFill/>
        </p:spPr>
        <p:txBody>
          <a:bodyPr wrap="square">
            <a:spAutoFit/>
          </a:bodyPr>
          <a:lstStyle/>
          <a:p>
            <a:pPr lvl="0"/>
            <a:r>
              <a:rPr lang="zh-CN" altLang="en-US" sz="2400" dirty="0"/>
              <a:t>软件教研室</a:t>
            </a:r>
            <a:endParaRPr lang="en-US" altLang="zh-CN" sz="2400" dirty="0"/>
          </a:p>
          <a:p>
            <a:pPr lvl="0"/>
            <a:r>
              <a:rPr lang="zh-CN" altLang="en-US" sz="2400" dirty="0"/>
              <a:t>郭静</a:t>
            </a:r>
            <a:endParaRPr lang="en-US" altLang="zh-CN" sz="2400" dirty="0"/>
          </a:p>
          <a:p>
            <a:pPr lvl="0"/>
            <a:r>
              <a:rPr lang="en-US" altLang="zh-CN" sz="2400" dirty="0"/>
              <a:t>15861352060</a:t>
            </a:r>
            <a:endParaRPr lang="zh-CN" altLang="en-US" sz="2400" dirty="0"/>
          </a:p>
        </p:txBody>
      </p:sp>
      <p:sp>
        <p:nvSpPr>
          <p:cNvPr id="22" name="Date Placeholder 3"/>
          <p:cNvSpPr>
            <a:spLocks noGrp="1"/>
          </p:cNvSpPr>
          <p:nvPr>
            <p:ph type="dt" sz="half" idx="10"/>
          </p:nvPr>
        </p:nvSpPr>
        <p:spPr>
          <a:xfrm>
            <a:off x="452629" y="6371562"/>
            <a:ext cx="2154143" cy="274320"/>
          </a:xfrm>
        </p:spPr>
        <p:txBody>
          <a:bodyPr/>
          <a:lstStyle/>
          <a:p>
            <a:fld id="{71751523-AAFD-469A-B354-8C837AD3DB49}" type="datetimeFigureOut">
              <a:rPr lang="zh-CN" altLang="en-US" smtClean="0"/>
              <a:t>2024/8/20</a:t>
            </a:fld>
            <a:endParaRPr lang="zh-CN" altLang="en-US"/>
          </a:p>
        </p:txBody>
      </p:sp>
      <p:pic>
        <p:nvPicPr>
          <p:cNvPr id="25" name="图片 24"/>
          <p:cNvPicPr>
            <a:picLocks noChangeAspect="1"/>
          </p:cNvPicPr>
          <p:nvPr userDrawn="1"/>
        </p:nvPicPr>
        <p:blipFill rotWithShape="1">
          <a:blip r:embed="rId3">
            <a:extLst>
              <a:ext uri="{28A0092B-C50C-407E-A947-70E740481C1C}">
                <a14:useLocalDpi xmlns:a14="http://schemas.microsoft.com/office/drawing/2010/main" val="0"/>
              </a:ext>
            </a:extLst>
          </a:blip>
          <a:srcRect t="37717" b="5647"/>
          <a:stretch>
            <a:fillRect/>
          </a:stretch>
        </p:blipFill>
        <p:spPr>
          <a:xfrm>
            <a:off x="-87083" y="0"/>
            <a:ext cx="12279084" cy="4572001"/>
          </a:xfrm>
          <a:prstGeom prst="rect">
            <a:avLst/>
          </a:prstGeom>
        </p:spPr>
      </p:pic>
      <p:sp>
        <p:nvSpPr>
          <p:cNvPr id="17" name="矩形 16"/>
          <p:cNvSpPr/>
          <p:nvPr userDrawn="1"/>
        </p:nvSpPr>
        <p:spPr>
          <a:xfrm>
            <a:off x="0" y="6335741"/>
            <a:ext cx="12192000" cy="52225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userDrawn="1"/>
        </p:nvGrpSpPr>
        <p:grpSpPr>
          <a:xfrm>
            <a:off x="3510407" y="1317171"/>
            <a:ext cx="4898571" cy="968829"/>
            <a:chOff x="3211286" y="1371600"/>
            <a:chExt cx="4898571" cy="1001485"/>
          </a:xfrm>
        </p:grpSpPr>
        <p:sp>
          <p:nvSpPr>
            <p:cNvPr id="18" name="矩形: 圆角 17"/>
            <p:cNvSpPr/>
            <p:nvPr userDrawn="1"/>
          </p:nvSpPr>
          <p:spPr>
            <a:xfrm>
              <a:off x="3211286" y="1371600"/>
              <a:ext cx="4898571" cy="100148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userDrawn="1"/>
          </p:nvPicPr>
          <p:blipFill rotWithShape="1">
            <a:blip r:embed="rId4">
              <a:extLst>
                <a:ext uri="{28A0092B-C50C-407E-A947-70E740481C1C}">
                  <a14:useLocalDpi xmlns:a14="http://schemas.microsoft.com/office/drawing/2010/main" val="0"/>
                </a:ext>
              </a:extLst>
            </a:blip>
            <a:srcRect r="15514" b="16565"/>
            <a:stretch>
              <a:fillRect/>
            </a:stretch>
          </p:blipFill>
          <p:spPr>
            <a:xfrm>
              <a:off x="3302683" y="1461202"/>
              <a:ext cx="4715775" cy="824798"/>
            </a:xfrm>
            <a:prstGeom prst="rect">
              <a:avLst/>
            </a:prstGeom>
            <a:ln>
              <a:noFill/>
            </a:ln>
          </p:spPr>
        </p:pic>
      </p:grpSp>
      <p:sp>
        <p:nvSpPr>
          <p:cNvPr id="30" name="Date Placeholder 3"/>
          <p:cNvSpPr txBox="1"/>
          <p:nvPr userDrawn="1"/>
        </p:nvSpPr>
        <p:spPr>
          <a:xfrm>
            <a:off x="10162828" y="6486015"/>
            <a:ext cx="2154143" cy="274320"/>
          </a:xfrm>
          <a:prstGeom prst="rect">
            <a:avLst/>
          </a:prstGeom>
        </p:spPr>
        <p:txBody>
          <a:bodyPr vert="horz" lIns="91440" tIns="45720" rIns="91440" bIns="45720" rtlCol="0" anchor="ctr"/>
          <a:lstStyle>
            <a:defPPr>
              <a:defRPr lang="en-US"/>
            </a:defPPr>
            <a:lvl1pPr marL="0" algn="l" defTabSz="457200" rtl="0" eaLnBrk="1" latinLnBrk="0" hangingPunct="1">
              <a:defRPr sz="1000" kern="1200">
                <a:solidFill>
                  <a:schemeClr val="tx1">
                    <a:lumMod val="95000"/>
                    <a:lumOff val="5000"/>
                  </a:schemeClr>
                </a:solidFill>
                <a:latin typeface="+mj-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71751523-AAFD-469A-B354-8C837AD3DB49}" type="datetimeFigureOut">
              <a:rPr lang="zh-CN" altLang="en-US" sz="1800" smtClean="0">
                <a:latin typeface="Consolas" panose="020B0609020204030204" pitchFamily="49" charset="0"/>
              </a:rPr>
              <a:t>2024/8/20</a:t>
            </a:fld>
            <a:endParaRPr lang="zh-CN" altLang="en-US" dirty="0">
              <a:latin typeface="Consolas" panose="020B0609020204030204" pitchFamily="49" charset="0"/>
            </a:endParaRPr>
          </a:p>
        </p:txBody>
      </p:sp>
      <p:pic>
        <p:nvPicPr>
          <p:cNvPr id="9" name="图片 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39038" y="6454660"/>
            <a:ext cx="2304562" cy="29049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863551" y="268812"/>
            <a:ext cx="6760028" cy="606553"/>
          </a:xfrm>
        </p:spPr>
        <p:txBody>
          <a:bodyPr>
            <a:noAutofit/>
          </a:bodyPr>
          <a:lstStyle>
            <a:lvl1pPr>
              <a:defRPr sz="4000"/>
            </a:lvl1pPr>
          </a:lstStyle>
          <a:p>
            <a:r>
              <a:rPr lang="zh-CN" altLang="en-US" dirty="0"/>
              <a:t>单击此处编辑母版标题样式</a:t>
            </a:r>
            <a:endParaRPr lang="en-US" dirty="0"/>
          </a:p>
        </p:txBody>
      </p:sp>
      <p:sp>
        <p:nvSpPr>
          <p:cNvPr id="3" name="Content Placeholder 2"/>
          <p:cNvSpPr>
            <a:spLocks noGrp="1"/>
          </p:cNvSpPr>
          <p:nvPr>
            <p:ph idx="1"/>
          </p:nvPr>
        </p:nvSpPr>
        <p:spPr>
          <a:xfrm>
            <a:off x="1024128" y="1496500"/>
            <a:ext cx="10275243" cy="4812860"/>
          </a:xfr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7" name="矩形 6"/>
          <p:cNvSpPr/>
          <p:nvPr userDrawn="1"/>
        </p:nvSpPr>
        <p:spPr>
          <a:xfrm>
            <a:off x="480255"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480254"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nvSpPr>
        <p:spPr>
          <a:xfrm flipV="1">
            <a:off x="1974187" y="946318"/>
            <a:ext cx="9445831" cy="45719"/>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形 26"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1982" y="166332"/>
            <a:ext cx="789705" cy="7897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24127" y="1420300"/>
            <a:ext cx="4754880" cy="488906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5989320" y="1420300"/>
            <a:ext cx="5034280" cy="4889060"/>
          </a:xfrm>
        </p:spPr>
        <p:txBody>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5" name="Date Placeholder 4"/>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8" name="Title 1"/>
          <p:cNvSpPr txBox="1"/>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9" name="矩形 8"/>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形 11"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3" name="矩形 12"/>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236008" y="1376929"/>
            <a:ext cx="4754880" cy="822960"/>
          </a:xfrm>
        </p:spPr>
        <p:txBody>
          <a:bodyPr lIns="137160" rIns="137160" anchor="ctr">
            <a:normAutofit/>
          </a:bodyPr>
          <a:lstStyle>
            <a:lvl1pPr marL="0" indent="0">
              <a:spcBef>
                <a:spcPts val="0"/>
              </a:spcBef>
              <a:spcAft>
                <a:spcPts val="0"/>
              </a:spcAft>
              <a:buNone/>
              <a:defRPr sz="2300" b="0" cap="none" baseline="0">
                <a:solidFill>
                  <a:schemeClr val="accent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236008" y="2339426"/>
            <a:ext cx="4754880" cy="388357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202768" y="1376929"/>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zh-CN" altLang="en-US"/>
              <a:t>单击此处编辑母版文本样式</a:t>
            </a:r>
          </a:p>
        </p:txBody>
      </p:sp>
      <p:sp>
        <p:nvSpPr>
          <p:cNvPr id="6" name="Content Placeholder 5"/>
          <p:cNvSpPr>
            <a:spLocks noGrp="1"/>
          </p:cNvSpPr>
          <p:nvPr>
            <p:ph sz="quarter" idx="4"/>
          </p:nvPr>
        </p:nvSpPr>
        <p:spPr>
          <a:xfrm>
            <a:off x="6202768" y="2339426"/>
            <a:ext cx="4754880" cy="388357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1" name="Title 1"/>
          <p:cNvSpPr txBox="1"/>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12" name="矩形 11"/>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形 14"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6" name="矩形 15"/>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7" name="矩形 6"/>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形 9"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1" name="矩形 10"/>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1344017" y="1247987"/>
            <a:ext cx="9720073" cy="497099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0" name="Title 1"/>
          <p:cNvSpPr txBox="1"/>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11" name="矩形 10"/>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形 13"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5" name="矩形 14"/>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0" name="矩形 9"/>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zh-CN" altLang="en-US"/>
              <a:t>单击此处编辑母版标题样式</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2" name="矩形 11"/>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zh-CN" altLang="en-US"/>
              <a:t>单击此处编辑母版标题样式</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5000"/>
                    <a:lumOff val="5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3E83A977-C689-4C52-983A-3B262FA57DD7}" type="slidenum">
              <a:rPr lang="zh-CN" altLang="en-US" smtClean="0"/>
              <a:t>‹#›</a:t>
            </a:fld>
            <a:endParaRPr lang="zh-CN" altLang="en-US"/>
          </a:p>
        </p:txBody>
      </p:sp>
      <p:cxnSp>
        <p:nvCxnSpPr>
          <p:cNvPr id="8" name="Straight Connector 7"/>
          <p:cNvCxnSpPr/>
          <p:nvPr/>
        </p:nvCxnSpPr>
        <p:spPr>
          <a:xfrm flipV="1">
            <a:off x="8386843" y="4992407"/>
            <a:ext cx="0" cy="1385789"/>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userDrawn="1"/>
        </p:nvPicPr>
        <p:blipFill rotWithShape="1">
          <a:blip r:embed="rId2">
            <a:extLst>
              <a:ext uri="{28A0092B-C50C-407E-A947-70E740481C1C}">
                <a14:useLocalDpi xmlns:a14="http://schemas.microsoft.com/office/drawing/2010/main" val="0"/>
              </a:ext>
            </a:extLst>
          </a:blip>
          <a:srcRect t="37717" b="5647"/>
          <a:stretch>
            <a:fillRect/>
          </a:stretch>
        </p:blipFill>
        <p:spPr>
          <a:xfrm>
            <a:off x="-87083" y="0"/>
            <a:ext cx="12279084" cy="4572001"/>
          </a:xfrm>
          <a:prstGeom prst="rect">
            <a:avLst/>
          </a:prstGeom>
        </p:spPr>
      </p:pic>
      <p:grpSp>
        <p:nvGrpSpPr>
          <p:cNvPr id="17" name="组合 16"/>
          <p:cNvGrpSpPr/>
          <p:nvPr userDrawn="1"/>
        </p:nvGrpSpPr>
        <p:grpSpPr>
          <a:xfrm>
            <a:off x="3603173" y="1317171"/>
            <a:ext cx="4898571" cy="968829"/>
            <a:chOff x="3211286" y="1371600"/>
            <a:chExt cx="4898571" cy="1001485"/>
          </a:xfrm>
        </p:grpSpPr>
        <p:sp>
          <p:nvSpPr>
            <p:cNvPr id="18" name="矩形: 圆角 17"/>
            <p:cNvSpPr/>
            <p:nvPr userDrawn="1"/>
          </p:nvSpPr>
          <p:spPr>
            <a:xfrm>
              <a:off x="3211286" y="1371600"/>
              <a:ext cx="4898571" cy="100148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userDrawn="1"/>
          </p:nvPicPr>
          <p:blipFill rotWithShape="1">
            <a:blip r:embed="rId3">
              <a:extLst>
                <a:ext uri="{28A0092B-C50C-407E-A947-70E740481C1C}">
                  <a14:useLocalDpi xmlns:a14="http://schemas.microsoft.com/office/drawing/2010/main" val="0"/>
                </a:ext>
              </a:extLst>
            </a:blip>
            <a:srcRect r="15514" b="16565"/>
            <a:stretch>
              <a:fillRect/>
            </a:stretch>
          </p:blipFill>
          <p:spPr>
            <a:xfrm>
              <a:off x="3302683" y="1461202"/>
              <a:ext cx="4715775" cy="824798"/>
            </a:xfrm>
            <a:prstGeom prst="rect">
              <a:avLst/>
            </a:prstGeom>
            <a:ln>
              <a:noFill/>
            </a:ln>
          </p:spPr>
        </p:pic>
      </p:grpSp>
      <p:sp>
        <p:nvSpPr>
          <p:cNvPr id="20" name="矩形 19"/>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1344017" y="1247987"/>
            <a:ext cx="9720073" cy="497099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10" name="Title 1"/>
          <p:cNvSpPr txBox="1"/>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11" name="矩形 10"/>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形 13"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5" name="矩形 14"/>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762000"/>
            <a:ext cx="2628900" cy="5410200"/>
          </a:xfrm>
        </p:spPr>
        <p:txBody>
          <a:bodyPr vert="eaVert" lIns="45720" tIns="91440" rIns="45720" bIns="91440"/>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990601" y="762000"/>
            <a:ext cx="7581900" cy="5410200"/>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p:txBody>
          <a:bodyPr/>
          <a:lstStyle/>
          <a:p>
            <a:fld id="{71751523-AAFD-469A-B354-8C837AD3DB49}" type="datetimeFigureOut">
              <a:rPr lang="zh-CN" altLang="en-US" smtClean="0"/>
              <a:t>2024/8/20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E83A977-C689-4C52-983A-3B262FA57DD7}" type="slidenum">
              <a:rPr lang="zh-CN" altLang="en-US" smtClean="0"/>
              <a:t>‹#›</a:t>
            </a:fld>
            <a:endParaRPr lang="zh-CN" altLang="en-US"/>
          </a:p>
        </p:txBody>
      </p:sp>
      <p:sp>
        <p:nvSpPr>
          <p:cNvPr id="8" name="Title 1"/>
          <p:cNvSpPr txBox="1"/>
          <p:nvPr userDrawn="1"/>
        </p:nvSpPr>
        <p:spPr>
          <a:xfrm>
            <a:off x="1643743" y="271189"/>
            <a:ext cx="6760028" cy="606553"/>
          </a:xfrm>
          <a:prstGeom prst="rect">
            <a:avLst/>
          </a:prstGeom>
        </p:spPr>
        <p:txBody>
          <a:bodyPr vert="horz" lIns="91440" tIns="45720" rIns="91440" bIns="45720" rtlCol="0" anchor="ctr">
            <a:noAutofit/>
          </a:bodyPr>
          <a:lstStyle>
            <a:lvl1pPr algn="l" defTabSz="914400" rtl="0" eaLnBrk="1" latinLnBrk="0" hangingPunct="1">
              <a:lnSpc>
                <a:spcPct val="80000"/>
              </a:lnSpc>
              <a:spcBef>
                <a:spcPct val="0"/>
              </a:spcBef>
              <a:buNone/>
              <a:defRPr sz="4000" kern="1200" cap="all" spc="100" baseline="0">
                <a:solidFill>
                  <a:schemeClr val="tx1">
                    <a:lumMod val="95000"/>
                    <a:lumOff val="5000"/>
                  </a:schemeClr>
                </a:solidFill>
                <a:latin typeface="+mj-lt"/>
                <a:ea typeface="+mj-ea"/>
                <a:cs typeface="+mj-cs"/>
              </a:defRPr>
            </a:lvl1pPr>
          </a:lstStyle>
          <a:p>
            <a:r>
              <a:rPr lang="zh-CN" altLang="en-US"/>
              <a:t>单击此处编辑母版标题样式</a:t>
            </a:r>
            <a:endParaRPr lang="en-US" dirty="0"/>
          </a:p>
        </p:txBody>
      </p:sp>
      <p:sp>
        <p:nvSpPr>
          <p:cNvPr id="9" name="矩形 8"/>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形 11"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13" name="矩形 12"/>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Title 1"/>
          <p:cNvSpPr>
            <a:spLocks noGrp="1"/>
          </p:cNvSpPr>
          <p:nvPr>
            <p:ph type="title"/>
          </p:nvPr>
        </p:nvSpPr>
        <p:spPr>
          <a:xfrm>
            <a:off x="1643743" y="271189"/>
            <a:ext cx="6760028" cy="606553"/>
          </a:xfrm>
        </p:spPr>
        <p:txBody>
          <a:bodyPr>
            <a:noAutofit/>
          </a:bodyPr>
          <a:lstStyle>
            <a:lvl1pPr>
              <a:defRPr sz="4000"/>
            </a:lvl1pPr>
          </a:lstStyle>
          <a:p>
            <a:r>
              <a:rPr lang="zh-CN" altLang="en-US" dirty="0"/>
              <a:t>单击此处编辑母版标题样式</a:t>
            </a:r>
            <a:endParaRPr lang="en-US" dirty="0"/>
          </a:p>
        </p:txBody>
      </p:sp>
      <p:sp>
        <p:nvSpPr>
          <p:cNvPr id="4" name="矩形 3"/>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形 6"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8" name="矩形 7"/>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Title 1"/>
          <p:cNvSpPr>
            <a:spLocks noGrp="1"/>
          </p:cNvSpPr>
          <p:nvPr>
            <p:ph type="title"/>
          </p:nvPr>
        </p:nvSpPr>
        <p:spPr>
          <a:xfrm>
            <a:off x="1643743" y="271189"/>
            <a:ext cx="6760028" cy="606553"/>
          </a:xfrm>
        </p:spPr>
        <p:txBody>
          <a:bodyPr>
            <a:noAutofit/>
          </a:bodyPr>
          <a:lstStyle>
            <a:lvl1pPr>
              <a:defRPr sz="4000"/>
            </a:lvl1pPr>
          </a:lstStyle>
          <a:p>
            <a:r>
              <a:rPr lang="zh-CN" altLang="en-US" dirty="0"/>
              <a:t>单击此处编辑母版标题样式</a:t>
            </a:r>
            <a:endParaRPr lang="en-US" dirty="0"/>
          </a:p>
        </p:txBody>
      </p:sp>
      <p:sp>
        <p:nvSpPr>
          <p:cNvPr id="4" name="矩形 3"/>
          <p:cNvSpPr/>
          <p:nvPr userDrawn="1"/>
        </p:nvSpPr>
        <p:spPr>
          <a:xfrm>
            <a:off x="207698" y="-1"/>
            <a:ext cx="1338943" cy="16633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207697" y="214701"/>
            <a:ext cx="1338943" cy="719530"/>
          </a:xfrm>
          <a:prstGeom prst="rect">
            <a:avLst/>
          </a:prstGeom>
          <a:blipFill>
            <a:blip r:embed="rId2"/>
            <a:stretch>
              <a:fillRect t="-1" r="-46277" b="-4264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flipV="1">
            <a:off x="1710417" y="956037"/>
            <a:ext cx="9748157" cy="36000"/>
          </a:xfrm>
          <a:prstGeom prst="rect">
            <a:avLst/>
          </a:prstGeom>
          <a:gradFill flip="none" rotWithShape="1">
            <a:gsLst>
              <a:gs pos="66000">
                <a:srgbClr val="073683"/>
              </a:gs>
              <a:gs pos="70000">
                <a:srgbClr val="FFC000"/>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形 6" descr="教授"/>
          <p:cNvPicPr>
            <a:picLocks noChangeAspect="1"/>
          </p:cNvPicPr>
          <p:nvPr userDrawn="1"/>
        </p:nvPicPr>
        <p:blipFill>
          <a:blip r:embed="rId3" cstate="hq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425" y="166332"/>
            <a:ext cx="789705" cy="789705"/>
          </a:xfrm>
          <a:prstGeom prst="rect">
            <a:avLst/>
          </a:prstGeom>
        </p:spPr>
      </p:pic>
      <p:sp>
        <p:nvSpPr>
          <p:cNvPr id="8" name="矩形 7"/>
          <p:cNvSpPr/>
          <p:nvPr userDrawn="1"/>
        </p:nvSpPr>
        <p:spPr>
          <a:xfrm>
            <a:off x="0" y="6583680"/>
            <a:ext cx="12192000" cy="27432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userDrawn="1">
  <p:cSld name="1_标题和内容">
    <p:spTree>
      <p:nvGrpSpPr>
        <p:cNvPr id="1" name=""/>
        <p:cNvGrpSpPr/>
        <p:nvPr/>
      </p:nvGrpSpPr>
      <p:grpSpPr>
        <a:xfrm>
          <a:off x="0" y="0"/>
          <a:ext cx="0" cy="0"/>
          <a:chOff x="0" y="0"/>
          <a:chExt cx="0" cy="0"/>
        </a:xfrm>
      </p:grpSpPr>
      <p:sp>
        <p:nvSpPr>
          <p:cNvPr id="3" name="矩形 1"/>
          <p:cNvSpPr>
            <a:spLocks noChangeArrowheads="1"/>
          </p:cNvSpPr>
          <p:nvPr userDrawn="1"/>
        </p:nvSpPr>
        <p:spPr bwMode="auto">
          <a:xfrm>
            <a:off x="871538" y="363538"/>
            <a:ext cx="892175" cy="646112"/>
          </a:xfrm>
          <a:prstGeom prst="rect">
            <a:avLst/>
          </a:prstGeom>
          <a:noFill/>
          <a:ln>
            <a:noFill/>
          </a:ln>
        </p:spPr>
        <p:txBody>
          <a:bodyPr>
            <a:spAutoFit/>
          </a:bodyPr>
          <a:lstStyle>
            <a:lvl1pPr eaLnBrk="0" hangingPunct="0">
              <a:defRPr>
                <a:solidFill>
                  <a:schemeClr val="tx1"/>
                </a:solidFill>
                <a:latin typeface="Arial" panose="020B0604020202090204" pitchFamily="34" charset="0"/>
                <a:ea typeface="宋体" pitchFamily="2" charset="-122"/>
              </a:defRPr>
            </a:lvl1pPr>
            <a:lvl2pPr marL="742950" indent="-285750" eaLnBrk="0" hangingPunct="0">
              <a:defRPr>
                <a:solidFill>
                  <a:schemeClr val="tx1"/>
                </a:solidFill>
                <a:latin typeface="Arial" panose="020B0604020202090204" pitchFamily="34" charset="0"/>
                <a:ea typeface="宋体" pitchFamily="2" charset="-122"/>
              </a:defRPr>
            </a:lvl2pPr>
            <a:lvl3pPr marL="1143000" indent="-228600" eaLnBrk="0" hangingPunct="0">
              <a:defRPr>
                <a:solidFill>
                  <a:schemeClr val="tx1"/>
                </a:solidFill>
                <a:latin typeface="Arial" panose="020B0604020202090204" pitchFamily="34" charset="0"/>
                <a:ea typeface="宋体" pitchFamily="2" charset="-122"/>
              </a:defRPr>
            </a:lvl3pPr>
            <a:lvl4pPr marL="1600200" indent="-228600" eaLnBrk="0" hangingPunct="0">
              <a:defRPr>
                <a:solidFill>
                  <a:schemeClr val="tx1"/>
                </a:solidFill>
                <a:latin typeface="Arial" panose="020B0604020202090204" pitchFamily="34" charset="0"/>
                <a:ea typeface="宋体" pitchFamily="2" charset="-122"/>
              </a:defRPr>
            </a:lvl4pPr>
            <a:lvl5pPr marL="2057400" indent="-228600" eaLnBrk="0" hangingPunct="0">
              <a:defRPr>
                <a:solidFill>
                  <a:schemeClr val="tx1"/>
                </a:solidFill>
                <a:latin typeface="Arial" panose="020B0604020202090204"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anose="020B0604020202090204" pitchFamily="34" charset="0"/>
                <a:ea typeface="宋体" pitchFamily="2" charset="-122"/>
              </a:defRPr>
            </a:lvl9pPr>
          </a:lstStyle>
          <a:p>
            <a:pPr eaLnBrk="1" fontAlgn="auto" hangingPunct="1">
              <a:spcBef>
                <a:spcPts val="0"/>
              </a:spcBef>
              <a:spcAft>
                <a:spcPts val="0"/>
              </a:spcAft>
              <a:defRPr/>
            </a:pPr>
            <a:r>
              <a:rPr kumimoji="0" lang="zh-CN" altLang="en-US" sz="3600" b="1" dirty="0">
                <a:solidFill>
                  <a:schemeClr val="bg1"/>
                </a:solidFill>
                <a:latin typeface="微软雅黑" panose="020B0503020204020204" pitchFamily="34" charset="-122"/>
                <a:ea typeface="微软雅黑" panose="020B0503020204020204" pitchFamily="34" charset="-122"/>
                <a:sym typeface="宋体" pitchFamily="2" charset="-122"/>
              </a:rPr>
              <a:t>✎ </a:t>
            </a:r>
            <a:endParaRPr kumimoji="0" lang="zh-CN" altLang="en-US" sz="3600" dirty="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chOff x="0" y="0"/>
          <a:chExt cx="0" cy="0"/>
        </a:xfrm>
      </p:grpSpPr>
      <p:cxnSp>
        <p:nvCxnSpPr>
          <p:cNvPr id="8" name="Straight Connector 7"/>
          <p:cNvCxnSpPr/>
          <p:nvPr/>
        </p:nvCxnSpPr>
        <p:spPr>
          <a:xfrm flipV="1">
            <a:off x="9181422" y="4572001"/>
            <a:ext cx="0" cy="2021574"/>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102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26465" r="8307" b="31509"/>
          <a:stretch>
            <a:fillRect/>
          </a:stretch>
        </p:blipFill>
        <p:spPr bwMode="auto">
          <a:xfrm>
            <a:off x="673557" y="4753015"/>
            <a:ext cx="3962399" cy="1362114"/>
          </a:xfrm>
          <a:prstGeom prst="rect">
            <a:avLst/>
          </a:prstGeom>
          <a:noFill/>
          <a:extLst>
            <a:ext uri="{909E8E84-426E-40DD-AFC4-6F175D3DCCD1}">
              <a14:hiddenFill xmlns:a14="http://schemas.microsoft.com/office/drawing/2010/main">
                <a:solidFill>
                  <a:srgbClr val="FFFFFF"/>
                </a:solidFill>
              </a14:hiddenFill>
            </a:ext>
          </a:extLst>
        </p:spPr>
      </p:pic>
      <p:sp>
        <p:nvSpPr>
          <p:cNvPr id="39" name="文本框 38"/>
          <p:cNvSpPr txBox="1"/>
          <p:nvPr userDrawn="1"/>
        </p:nvSpPr>
        <p:spPr>
          <a:xfrm>
            <a:off x="4799243" y="4798850"/>
            <a:ext cx="4032280" cy="1200329"/>
          </a:xfrm>
          <a:prstGeom prst="rect">
            <a:avLst/>
          </a:prstGeom>
          <a:noFill/>
        </p:spPr>
        <p:txBody>
          <a:bodyPr wrap="square">
            <a:spAutoFit/>
          </a:bodyPr>
          <a:lstStyle/>
          <a:p>
            <a:r>
              <a:rPr lang="zh-CN" altLang="en-US" sz="7200" b="1" dirty="0">
                <a:solidFill>
                  <a:srgbClr val="306A98"/>
                </a:solidFill>
                <a:latin typeface="华文新魏" panose="02010800040101010101" pitchFamily="2" charset="-122"/>
                <a:ea typeface="华文新魏" panose="02010800040101010101" pitchFamily="2" charset="-122"/>
              </a:rPr>
              <a:t>程序设计</a:t>
            </a:r>
            <a:endParaRPr lang="zh-CN" altLang="en-US" sz="7200" b="1" dirty="0">
              <a:latin typeface="华文新魏" panose="02010800040101010101" pitchFamily="2" charset="-122"/>
              <a:ea typeface="华文新魏" panose="02010800040101010101" pitchFamily="2" charset="-122"/>
            </a:endParaRPr>
          </a:p>
        </p:txBody>
      </p:sp>
      <p:cxnSp>
        <p:nvCxnSpPr>
          <p:cNvPr id="42" name="Straight Connector 7"/>
          <p:cNvCxnSpPr/>
          <p:nvPr userDrawn="1"/>
        </p:nvCxnSpPr>
        <p:spPr>
          <a:xfrm>
            <a:off x="0" y="6153645"/>
            <a:ext cx="12192000" cy="27630"/>
          </a:xfrm>
          <a:prstGeom prst="line">
            <a:avLst/>
          </a:prstGeom>
          <a:ln w="76200">
            <a:solidFill>
              <a:srgbClr val="4583B7"/>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userDrawn="1"/>
        </p:nvSpPr>
        <p:spPr>
          <a:xfrm>
            <a:off x="9344708" y="4763029"/>
            <a:ext cx="2798064" cy="1200329"/>
          </a:xfrm>
          <a:prstGeom prst="rect">
            <a:avLst/>
          </a:prstGeom>
          <a:noFill/>
        </p:spPr>
        <p:txBody>
          <a:bodyPr wrap="square">
            <a:spAutoFit/>
          </a:bodyPr>
          <a:lstStyle/>
          <a:p>
            <a:pPr lvl="0"/>
            <a:r>
              <a:rPr lang="zh-CN" altLang="en-US" sz="2400" dirty="0"/>
              <a:t>软件教研室</a:t>
            </a:r>
            <a:endParaRPr lang="en-US" altLang="zh-CN" sz="2400" dirty="0"/>
          </a:p>
          <a:p>
            <a:pPr lvl="0"/>
            <a:r>
              <a:rPr lang="zh-CN" altLang="en-US" sz="2400" dirty="0"/>
              <a:t>郭静</a:t>
            </a:r>
            <a:endParaRPr lang="en-US" altLang="zh-CN" sz="2400" dirty="0"/>
          </a:p>
          <a:p>
            <a:pPr lvl="0"/>
            <a:r>
              <a:rPr lang="en-US" altLang="zh-CN" sz="2400" dirty="0"/>
              <a:t>15861352060</a:t>
            </a:r>
            <a:endParaRPr lang="zh-CN" altLang="en-US" sz="2400" dirty="0"/>
          </a:p>
        </p:txBody>
      </p:sp>
      <p:sp>
        <p:nvSpPr>
          <p:cNvPr id="22" name="Date Placeholder 3"/>
          <p:cNvSpPr>
            <a:spLocks noGrp="1"/>
          </p:cNvSpPr>
          <p:nvPr>
            <p:ph type="dt" sz="half" idx="10"/>
          </p:nvPr>
        </p:nvSpPr>
        <p:spPr>
          <a:xfrm>
            <a:off x="452629" y="6371562"/>
            <a:ext cx="2154143" cy="274320"/>
          </a:xfrm>
        </p:spPr>
        <p:txBody>
          <a:bodyPr/>
          <a:lstStyle/>
          <a:p>
            <a:fld id="{71751523-AAFD-469A-B354-8C837AD3DB49}" type="datetimeFigureOut">
              <a:rPr lang="zh-CN" altLang="en-US" smtClean="0"/>
              <a:t>2024/8/20</a:t>
            </a:fld>
            <a:endParaRPr lang="zh-CN" altLang="en-US"/>
          </a:p>
        </p:txBody>
      </p:sp>
      <p:pic>
        <p:nvPicPr>
          <p:cNvPr id="25" name="图片 24"/>
          <p:cNvPicPr>
            <a:picLocks noChangeAspect="1"/>
          </p:cNvPicPr>
          <p:nvPr userDrawn="1"/>
        </p:nvPicPr>
        <p:blipFill rotWithShape="1">
          <a:blip r:embed="rId3">
            <a:extLst>
              <a:ext uri="{28A0092B-C50C-407E-A947-70E740481C1C}">
                <a14:useLocalDpi xmlns:a14="http://schemas.microsoft.com/office/drawing/2010/main" val="0"/>
              </a:ext>
            </a:extLst>
          </a:blip>
          <a:srcRect t="37717" b="5647"/>
          <a:stretch>
            <a:fillRect/>
          </a:stretch>
        </p:blipFill>
        <p:spPr>
          <a:xfrm>
            <a:off x="-87083" y="0"/>
            <a:ext cx="12279084" cy="4572001"/>
          </a:xfrm>
          <a:prstGeom prst="rect">
            <a:avLst/>
          </a:prstGeom>
        </p:spPr>
      </p:pic>
      <p:sp>
        <p:nvSpPr>
          <p:cNvPr id="17" name="矩形 16"/>
          <p:cNvSpPr/>
          <p:nvPr userDrawn="1"/>
        </p:nvSpPr>
        <p:spPr>
          <a:xfrm>
            <a:off x="0" y="6335741"/>
            <a:ext cx="12192000" cy="52225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userDrawn="1"/>
        </p:nvGrpSpPr>
        <p:grpSpPr>
          <a:xfrm>
            <a:off x="3510407" y="1317171"/>
            <a:ext cx="4898571" cy="968829"/>
            <a:chOff x="3211286" y="1371600"/>
            <a:chExt cx="4898571" cy="1001485"/>
          </a:xfrm>
        </p:grpSpPr>
        <p:sp>
          <p:nvSpPr>
            <p:cNvPr id="18" name="矩形: 圆角 17"/>
            <p:cNvSpPr/>
            <p:nvPr userDrawn="1"/>
          </p:nvSpPr>
          <p:spPr>
            <a:xfrm>
              <a:off x="3211286" y="1371600"/>
              <a:ext cx="4898571" cy="100148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8" name="图片 27"/>
            <p:cNvPicPr>
              <a:picLocks noChangeAspect="1"/>
            </p:cNvPicPr>
            <p:nvPr userDrawn="1"/>
          </p:nvPicPr>
          <p:blipFill rotWithShape="1">
            <a:blip r:embed="rId4">
              <a:extLst>
                <a:ext uri="{28A0092B-C50C-407E-A947-70E740481C1C}">
                  <a14:useLocalDpi xmlns:a14="http://schemas.microsoft.com/office/drawing/2010/main" val="0"/>
                </a:ext>
              </a:extLst>
            </a:blip>
            <a:srcRect r="15514" b="16565"/>
            <a:stretch>
              <a:fillRect/>
            </a:stretch>
          </p:blipFill>
          <p:spPr>
            <a:xfrm>
              <a:off x="3302683" y="1461202"/>
              <a:ext cx="4715775" cy="824798"/>
            </a:xfrm>
            <a:prstGeom prst="rect">
              <a:avLst/>
            </a:prstGeom>
            <a:ln>
              <a:noFill/>
            </a:ln>
          </p:spPr>
        </p:pic>
      </p:grpSp>
      <p:sp>
        <p:nvSpPr>
          <p:cNvPr id="30" name="Date Placeholder 3"/>
          <p:cNvSpPr txBox="1"/>
          <p:nvPr userDrawn="1"/>
        </p:nvSpPr>
        <p:spPr>
          <a:xfrm>
            <a:off x="10162828" y="6486015"/>
            <a:ext cx="2154143" cy="274320"/>
          </a:xfrm>
          <a:prstGeom prst="rect">
            <a:avLst/>
          </a:prstGeom>
        </p:spPr>
        <p:txBody>
          <a:bodyPr vert="horz" lIns="91440" tIns="45720" rIns="91440" bIns="45720" rtlCol="0" anchor="ctr"/>
          <a:lstStyle>
            <a:defPPr>
              <a:defRPr lang="en-US"/>
            </a:defPPr>
            <a:lvl1pPr marL="0" algn="l" defTabSz="457200" rtl="0" eaLnBrk="1" latinLnBrk="0" hangingPunct="1">
              <a:defRPr sz="1000" kern="1200">
                <a:solidFill>
                  <a:schemeClr val="tx1">
                    <a:lumMod val="95000"/>
                    <a:lumOff val="5000"/>
                  </a:schemeClr>
                </a:solidFill>
                <a:latin typeface="+mj-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71751523-AAFD-469A-B354-8C837AD3DB49}" type="datetimeFigureOut">
              <a:rPr lang="zh-CN" altLang="en-US" sz="1800" smtClean="0">
                <a:latin typeface="Consolas" panose="020B0609020204030204" pitchFamily="49" charset="0"/>
              </a:rPr>
              <a:t>2024/8/20</a:t>
            </a:fld>
            <a:endParaRPr lang="zh-CN" altLang="en-US" dirty="0">
              <a:latin typeface="Consolas" panose="020B0609020204030204" pitchFamily="49" charset="0"/>
            </a:endParaRPr>
          </a:p>
        </p:txBody>
      </p:sp>
      <p:pic>
        <p:nvPicPr>
          <p:cNvPr id="9" name="图片 8"/>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39038" y="6454660"/>
            <a:ext cx="2304562" cy="29049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6" Type="http://schemas.openxmlformats.org/officeDocument/2006/relationships/image" Target="../media/image2.pn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6" Type="http://schemas.openxmlformats.org/officeDocument/2006/relationships/image" Target="../media/image2.png"/><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heme" Target="../theme/theme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slideLayout" Target="../slideLayouts/slideLayout55.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2" Type="http://schemas.openxmlformats.org/officeDocument/2006/relationships/slideLayout" Target="../slideLayouts/slideLayout44.xml"/><Relationship Id="rId16" Type="http://schemas.openxmlformats.org/officeDocument/2006/relationships/image" Target="../media/image2.png"/><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5" Type="http://schemas.openxmlformats.org/officeDocument/2006/relationships/theme" Target="../theme/theme4.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 Id="rId14" Type="http://schemas.openxmlformats.org/officeDocument/2006/relationships/slideLayout" Target="../slideLayouts/slideLayout5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slideLayout" Target="../slideLayouts/slideLayout69.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2" Type="http://schemas.openxmlformats.org/officeDocument/2006/relationships/slideLayout" Target="../slideLayouts/slideLayout58.xml"/><Relationship Id="rId16" Type="http://schemas.openxmlformats.org/officeDocument/2006/relationships/image" Target="../media/image2.png"/><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5" Type="http://schemas.openxmlformats.org/officeDocument/2006/relationships/theme" Target="../theme/theme5.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slideLayout" Target="../slideLayouts/slideLayout7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8.xml"/><Relationship Id="rId13" Type="http://schemas.openxmlformats.org/officeDocument/2006/relationships/slideLayout" Target="../slideLayouts/slideLayout83.xml"/><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slideLayout" Target="../slideLayouts/slideLayout82.xml"/><Relationship Id="rId2" Type="http://schemas.openxmlformats.org/officeDocument/2006/relationships/slideLayout" Target="../slideLayouts/slideLayout72.xml"/><Relationship Id="rId16" Type="http://schemas.openxmlformats.org/officeDocument/2006/relationships/image" Target="../media/image2.png"/><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5" Type="http://schemas.openxmlformats.org/officeDocument/2006/relationships/theme" Target="../theme/theme6.xml"/><Relationship Id="rId10" Type="http://schemas.openxmlformats.org/officeDocument/2006/relationships/slideLayout" Target="../slideLayouts/slideLayout80.xml"/><Relationship Id="rId4" Type="http://schemas.openxmlformats.org/officeDocument/2006/relationships/slideLayout" Target="../slideLayouts/slideLayout74.xml"/><Relationship Id="rId9" Type="http://schemas.openxmlformats.org/officeDocument/2006/relationships/slideLayout" Target="../slideLayouts/slideLayout79.xml"/><Relationship Id="rId14" Type="http://schemas.openxmlformats.org/officeDocument/2006/relationships/slideLayout" Target="../slideLayouts/slideLayout8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92.xml"/><Relationship Id="rId13" Type="http://schemas.openxmlformats.org/officeDocument/2006/relationships/slideLayout" Target="../slideLayouts/slideLayout97.xml"/><Relationship Id="rId3" Type="http://schemas.openxmlformats.org/officeDocument/2006/relationships/slideLayout" Target="../slideLayouts/slideLayout87.xml"/><Relationship Id="rId7" Type="http://schemas.openxmlformats.org/officeDocument/2006/relationships/slideLayout" Target="../slideLayouts/slideLayout91.xml"/><Relationship Id="rId12" Type="http://schemas.openxmlformats.org/officeDocument/2006/relationships/slideLayout" Target="../slideLayouts/slideLayout96.xml"/><Relationship Id="rId2" Type="http://schemas.openxmlformats.org/officeDocument/2006/relationships/slideLayout" Target="../slideLayouts/slideLayout86.xml"/><Relationship Id="rId16" Type="http://schemas.openxmlformats.org/officeDocument/2006/relationships/image" Target="../media/image2.png"/><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5" Type="http://schemas.openxmlformats.org/officeDocument/2006/relationships/slideLayout" Target="../slideLayouts/slideLayout89.xml"/><Relationship Id="rId15" Type="http://schemas.openxmlformats.org/officeDocument/2006/relationships/theme" Target="../theme/theme7.xml"/><Relationship Id="rId10" Type="http://schemas.openxmlformats.org/officeDocument/2006/relationships/slideLayout" Target="../slideLayouts/slideLayout94.xml"/><Relationship Id="rId4" Type="http://schemas.openxmlformats.org/officeDocument/2006/relationships/slideLayout" Target="../slideLayouts/slideLayout88.xml"/><Relationship Id="rId9" Type="http://schemas.openxmlformats.org/officeDocument/2006/relationships/slideLayout" Target="../slideLayouts/slideLayout93.xml"/><Relationship Id="rId14" Type="http://schemas.openxmlformats.org/officeDocument/2006/relationships/slideLayout" Target="../slideLayouts/slideLayout98.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06.xml"/><Relationship Id="rId13" Type="http://schemas.openxmlformats.org/officeDocument/2006/relationships/slideLayout" Target="../slideLayouts/slideLayout111.xml"/><Relationship Id="rId3" Type="http://schemas.openxmlformats.org/officeDocument/2006/relationships/slideLayout" Target="../slideLayouts/slideLayout101.xml"/><Relationship Id="rId7" Type="http://schemas.openxmlformats.org/officeDocument/2006/relationships/slideLayout" Target="../slideLayouts/slideLayout105.xml"/><Relationship Id="rId12" Type="http://schemas.openxmlformats.org/officeDocument/2006/relationships/slideLayout" Target="../slideLayouts/slideLayout110.xml"/><Relationship Id="rId2" Type="http://schemas.openxmlformats.org/officeDocument/2006/relationships/slideLayout" Target="../slideLayouts/slideLayout100.xml"/><Relationship Id="rId16" Type="http://schemas.openxmlformats.org/officeDocument/2006/relationships/image" Target="../media/image2.png"/><Relationship Id="rId1" Type="http://schemas.openxmlformats.org/officeDocument/2006/relationships/slideLayout" Target="../slideLayouts/slideLayout99.xml"/><Relationship Id="rId6" Type="http://schemas.openxmlformats.org/officeDocument/2006/relationships/slideLayout" Target="../slideLayouts/slideLayout104.xml"/><Relationship Id="rId11" Type="http://schemas.openxmlformats.org/officeDocument/2006/relationships/slideLayout" Target="../slideLayouts/slideLayout109.xml"/><Relationship Id="rId5" Type="http://schemas.openxmlformats.org/officeDocument/2006/relationships/slideLayout" Target="../slideLayouts/slideLayout103.xml"/><Relationship Id="rId15" Type="http://schemas.openxmlformats.org/officeDocument/2006/relationships/theme" Target="../theme/theme8.xml"/><Relationship Id="rId10" Type="http://schemas.openxmlformats.org/officeDocument/2006/relationships/slideLayout" Target="../slideLayouts/slideLayout108.xml"/><Relationship Id="rId4" Type="http://schemas.openxmlformats.org/officeDocument/2006/relationships/slideLayout" Target="../slideLayouts/slideLayout102.xml"/><Relationship Id="rId9" Type="http://schemas.openxmlformats.org/officeDocument/2006/relationships/slideLayout" Target="../slideLayouts/slideLayout107.xml"/><Relationship Id="rId14" Type="http://schemas.openxmlformats.org/officeDocument/2006/relationships/slideLayout" Target="../slideLayouts/slideLayout1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71751523-AAFD-469A-B354-8C837AD3DB49}" type="datetimeFigureOut">
              <a:rPr lang="zh-CN" altLang="en-US" smtClean="0"/>
              <a:t>2024/8/20</a:t>
            </a:fld>
            <a:endParaRPr lang="zh-CN" altLang="en-US"/>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zh-CN" altLang="en-US"/>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3E83A977-C689-4C52-983A-3B262FA57DD7}" type="slidenum">
              <a:rPr lang="zh-CN" altLang="en-US" smtClean="0"/>
              <a:t>‹#›</a:t>
            </a:fld>
            <a:endParaRPr lang="zh-CN" altLang="en-US"/>
          </a:p>
        </p:txBody>
      </p:sp>
      <p:pic>
        <p:nvPicPr>
          <p:cNvPr id="8" name="图片 7"/>
          <p:cNvPicPr>
            <a:picLocks noChangeAspect="1"/>
          </p:cNvPicPr>
          <p:nvPr userDrawn="1"/>
        </p:nvPicPr>
        <p:blipFill rotWithShape="1">
          <a:blip r:embed="rId16">
            <a:extLst>
              <a:ext uri="{28A0092B-C50C-407E-A947-70E740481C1C}">
                <a14:useLocalDpi xmlns:a14="http://schemas.microsoft.com/office/drawing/2010/main" val="0"/>
              </a:ext>
            </a:extLst>
          </a:blip>
          <a:srcRect r="17171"/>
          <a:stretch>
            <a:fillRect/>
          </a:stretch>
        </p:blipFill>
        <p:spPr>
          <a:xfrm>
            <a:off x="8620805" y="272665"/>
            <a:ext cx="2923495" cy="625102"/>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43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800" kern="1200">
          <a:solidFill>
            <a:schemeClr val="tx1"/>
          </a:solidFill>
          <a:latin typeface="+mn-lt"/>
          <a:ea typeface="+mn-ea"/>
          <a:cs typeface="+mn-cs"/>
        </a:defRPr>
      </a:lvl2pPr>
      <a:lvl3pPr marL="44831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6pPr>
      <a:lvl7pPr marL="106045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7pPr>
      <a:lvl8pPr marL="1216025"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8pPr>
      <a:lvl9pPr marL="136271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71751523-AAFD-469A-B354-8C837AD3DB49}" type="datetimeFigureOut">
              <a:rPr lang="zh-CN" altLang="en-US" smtClean="0"/>
              <a:t>2024/8/20</a:t>
            </a:fld>
            <a:endParaRPr lang="zh-CN" altLang="en-US"/>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zh-CN" altLang="en-US"/>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3E83A977-C689-4C52-983A-3B262FA57DD7}" type="slidenum">
              <a:rPr lang="zh-CN" altLang="en-US" smtClean="0"/>
              <a:t>‹#›</a:t>
            </a:fld>
            <a:endParaRPr lang="zh-CN" altLang="en-US"/>
          </a:p>
        </p:txBody>
      </p:sp>
      <p:pic>
        <p:nvPicPr>
          <p:cNvPr id="8" name="图片 7"/>
          <p:cNvPicPr>
            <a:picLocks noChangeAspect="1"/>
          </p:cNvPicPr>
          <p:nvPr userDrawn="1"/>
        </p:nvPicPr>
        <p:blipFill rotWithShape="1">
          <a:blip r:embed="rId16">
            <a:extLst>
              <a:ext uri="{28A0092B-C50C-407E-A947-70E740481C1C}">
                <a14:useLocalDpi xmlns:a14="http://schemas.microsoft.com/office/drawing/2010/main" val="0"/>
              </a:ext>
            </a:extLst>
          </a:blip>
          <a:srcRect r="17171"/>
          <a:stretch>
            <a:fillRect/>
          </a:stretch>
        </p:blipFill>
        <p:spPr>
          <a:xfrm>
            <a:off x="8620805" y="272665"/>
            <a:ext cx="2923495" cy="625102"/>
          </a:xfrm>
          <a:prstGeom prst="rect">
            <a:avLst/>
          </a:prstGeom>
        </p:spPr>
      </p:pic>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43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800" kern="1200">
          <a:solidFill>
            <a:schemeClr val="tx1"/>
          </a:solidFill>
          <a:latin typeface="+mn-lt"/>
          <a:ea typeface="+mn-ea"/>
          <a:cs typeface="+mn-cs"/>
        </a:defRPr>
      </a:lvl2pPr>
      <a:lvl3pPr marL="44831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6pPr>
      <a:lvl7pPr marL="106045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7pPr>
      <a:lvl8pPr marL="1216025"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8pPr>
      <a:lvl9pPr marL="136271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71751523-AAFD-469A-B354-8C837AD3DB49}" type="datetimeFigureOut">
              <a:rPr lang="zh-CN" altLang="en-US" smtClean="0"/>
              <a:t>2024/8/20</a:t>
            </a:fld>
            <a:endParaRPr lang="zh-CN" altLang="en-US"/>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zh-CN" altLang="en-US"/>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3E83A977-C689-4C52-983A-3B262FA57DD7}" type="slidenum">
              <a:rPr lang="zh-CN" altLang="en-US" smtClean="0"/>
              <a:t>‹#›</a:t>
            </a:fld>
            <a:endParaRPr lang="zh-CN" altLang="en-US"/>
          </a:p>
        </p:txBody>
      </p:sp>
      <p:pic>
        <p:nvPicPr>
          <p:cNvPr id="8" name="图片 7"/>
          <p:cNvPicPr>
            <a:picLocks noChangeAspect="1"/>
          </p:cNvPicPr>
          <p:nvPr userDrawn="1"/>
        </p:nvPicPr>
        <p:blipFill rotWithShape="1">
          <a:blip r:embed="rId16">
            <a:extLst>
              <a:ext uri="{28A0092B-C50C-407E-A947-70E740481C1C}">
                <a14:useLocalDpi xmlns:a14="http://schemas.microsoft.com/office/drawing/2010/main" val="0"/>
              </a:ext>
            </a:extLst>
          </a:blip>
          <a:srcRect r="17171"/>
          <a:stretch>
            <a:fillRect/>
          </a:stretch>
        </p:blipFill>
        <p:spPr>
          <a:xfrm>
            <a:off x="8620805" y="272665"/>
            <a:ext cx="2923495" cy="625102"/>
          </a:xfrm>
          <a:prstGeom prst="rect">
            <a:avLst/>
          </a:prstGeom>
        </p:spPr>
      </p:pic>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43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800" kern="1200">
          <a:solidFill>
            <a:schemeClr val="tx1"/>
          </a:solidFill>
          <a:latin typeface="+mn-lt"/>
          <a:ea typeface="+mn-ea"/>
          <a:cs typeface="+mn-cs"/>
        </a:defRPr>
      </a:lvl2pPr>
      <a:lvl3pPr marL="44831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6pPr>
      <a:lvl7pPr marL="106045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7pPr>
      <a:lvl8pPr marL="1216025"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8pPr>
      <a:lvl9pPr marL="136271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71751523-AAFD-469A-B354-8C837AD3DB49}" type="datetimeFigureOut">
              <a:rPr lang="zh-CN" altLang="en-US" smtClean="0"/>
              <a:t>2024/8/20</a:t>
            </a:fld>
            <a:endParaRPr lang="zh-CN" altLang="en-US"/>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zh-CN" altLang="en-US"/>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3E83A977-C689-4C52-983A-3B262FA57DD7}" type="slidenum">
              <a:rPr lang="zh-CN" altLang="en-US" smtClean="0"/>
              <a:t>‹#›</a:t>
            </a:fld>
            <a:endParaRPr lang="zh-CN" altLang="en-US"/>
          </a:p>
        </p:txBody>
      </p:sp>
      <p:pic>
        <p:nvPicPr>
          <p:cNvPr id="8" name="图片 7"/>
          <p:cNvPicPr>
            <a:picLocks noChangeAspect="1"/>
          </p:cNvPicPr>
          <p:nvPr userDrawn="1"/>
        </p:nvPicPr>
        <p:blipFill rotWithShape="1">
          <a:blip r:embed="rId16">
            <a:extLst>
              <a:ext uri="{28A0092B-C50C-407E-A947-70E740481C1C}">
                <a14:useLocalDpi xmlns:a14="http://schemas.microsoft.com/office/drawing/2010/main" val="0"/>
              </a:ext>
            </a:extLst>
          </a:blip>
          <a:srcRect r="17171"/>
          <a:stretch>
            <a:fillRect/>
          </a:stretch>
        </p:blipFill>
        <p:spPr>
          <a:xfrm>
            <a:off x="8620805" y="272665"/>
            <a:ext cx="2923495" cy="625102"/>
          </a:xfrm>
          <a:prstGeom prst="rect">
            <a:avLst/>
          </a:prstGeom>
        </p:spPr>
      </p:pic>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43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800" kern="1200">
          <a:solidFill>
            <a:schemeClr val="tx1"/>
          </a:solidFill>
          <a:latin typeface="+mn-lt"/>
          <a:ea typeface="+mn-ea"/>
          <a:cs typeface="+mn-cs"/>
        </a:defRPr>
      </a:lvl2pPr>
      <a:lvl3pPr marL="44831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6pPr>
      <a:lvl7pPr marL="106045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7pPr>
      <a:lvl8pPr marL="1216025"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8pPr>
      <a:lvl9pPr marL="136271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71751523-AAFD-469A-B354-8C837AD3DB49}" type="datetimeFigureOut">
              <a:rPr lang="zh-CN" altLang="en-US" smtClean="0"/>
              <a:t>2024/8/20</a:t>
            </a:fld>
            <a:endParaRPr lang="zh-CN" altLang="en-US"/>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zh-CN" altLang="en-US"/>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3E83A977-C689-4C52-983A-3B262FA57DD7}" type="slidenum">
              <a:rPr lang="zh-CN" altLang="en-US" smtClean="0"/>
              <a:t>‹#›</a:t>
            </a:fld>
            <a:endParaRPr lang="zh-CN" altLang="en-US"/>
          </a:p>
        </p:txBody>
      </p:sp>
      <p:pic>
        <p:nvPicPr>
          <p:cNvPr id="8" name="图片 7"/>
          <p:cNvPicPr>
            <a:picLocks noChangeAspect="1"/>
          </p:cNvPicPr>
          <p:nvPr userDrawn="1"/>
        </p:nvPicPr>
        <p:blipFill rotWithShape="1">
          <a:blip r:embed="rId16">
            <a:extLst>
              <a:ext uri="{28A0092B-C50C-407E-A947-70E740481C1C}">
                <a14:useLocalDpi xmlns:a14="http://schemas.microsoft.com/office/drawing/2010/main" val="0"/>
              </a:ext>
            </a:extLst>
          </a:blip>
          <a:srcRect r="17171"/>
          <a:stretch>
            <a:fillRect/>
          </a:stretch>
        </p:blipFill>
        <p:spPr>
          <a:xfrm>
            <a:off x="8620805" y="272665"/>
            <a:ext cx="2923495" cy="625102"/>
          </a:xfrm>
          <a:prstGeom prst="rect">
            <a:avLst/>
          </a:prstGeom>
        </p:spPr>
      </p:pic>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43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800" kern="1200">
          <a:solidFill>
            <a:schemeClr val="tx1"/>
          </a:solidFill>
          <a:latin typeface="+mn-lt"/>
          <a:ea typeface="+mn-ea"/>
          <a:cs typeface="+mn-cs"/>
        </a:defRPr>
      </a:lvl2pPr>
      <a:lvl3pPr marL="44831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6pPr>
      <a:lvl7pPr marL="106045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7pPr>
      <a:lvl8pPr marL="1216025"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8pPr>
      <a:lvl9pPr marL="136271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71751523-AAFD-469A-B354-8C837AD3DB49}" type="datetimeFigureOut">
              <a:rPr lang="zh-CN" altLang="en-US" smtClean="0"/>
              <a:t>2024/8/20</a:t>
            </a:fld>
            <a:endParaRPr lang="zh-CN" altLang="en-US"/>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zh-CN" altLang="en-US"/>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3E83A977-C689-4C52-983A-3B262FA57DD7}" type="slidenum">
              <a:rPr lang="zh-CN" altLang="en-US" smtClean="0"/>
              <a:t>‹#›</a:t>
            </a:fld>
            <a:endParaRPr lang="zh-CN" altLang="en-US"/>
          </a:p>
        </p:txBody>
      </p:sp>
      <p:pic>
        <p:nvPicPr>
          <p:cNvPr id="8" name="图片 7"/>
          <p:cNvPicPr>
            <a:picLocks noChangeAspect="1"/>
          </p:cNvPicPr>
          <p:nvPr userDrawn="1"/>
        </p:nvPicPr>
        <p:blipFill rotWithShape="1">
          <a:blip r:embed="rId16">
            <a:extLst>
              <a:ext uri="{28A0092B-C50C-407E-A947-70E740481C1C}">
                <a14:useLocalDpi xmlns:a14="http://schemas.microsoft.com/office/drawing/2010/main" val="0"/>
              </a:ext>
            </a:extLst>
          </a:blip>
          <a:srcRect r="17171"/>
          <a:stretch>
            <a:fillRect/>
          </a:stretch>
        </p:blipFill>
        <p:spPr>
          <a:xfrm>
            <a:off x="8620805" y="272665"/>
            <a:ext cx="2923495" cy="625102"/>
          </a:xfrm>
          <a:prstGeom prst="rect">
            <a:avLst/>
          </a:prstGeom>
        </p:spPr>
      </p:pic>
    </p:spTree>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43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800" kern="1200">
          <a:solidFill>
            <a:schemeClr val="tx1"/>
          </a:solidFill>
          <a:latin typeface="+mn-lt"/>
          <a:ea typeface="+mn-ea"/>
          <a:cs typeface="+mn-cs"/>
        </a:defRPr>
      </a:lvl2pPr>
      <a:lvl3pPr marL="44831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6pPr>
      <a:lvl7pPr marL="106045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7pPr>
      <a:lvl8pPr marL="1216025"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8pPr>
      <a:lvl9pPr marL="136271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71751523-AAFD-469A-B354-8C837AD3DB49}" type="datetimeFigureOut">
              <a:rPr lang="zh-CN" altLang="en-US" smtClean="0"/>
              <a:t>2024/8/20</a:t>
            </a:fld>
            <a:endParaRPr lang="zh-CN" altLang="en-US"/>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zh-CN" altLang="en-US"/>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3E83A977-C689-4C52-983A-3B262FA57DD7}" type="slidenum">
              <a:rPr lang="zh-CN" altLang="en-US" smtClean="0"/>
              <a:t>‹#›</a:t>
            </a:fld>
            <a:endParaRPr lang="zh-CN" altLang="en-US"/>
          </a:p>
        </p:txBody>
      </p:sp>
      <p:pic>
        <p:nvPicPr>
          <p:cNvPr id="8" name="图片 7"/>
          <p:cNvPicPr>
            <a:picLocks noChangeAspect="1"/>
          </p:cNvPicPr>
          <p:nvPr userDrawn="1"/>
        </p:nvPicPr>
        <p:blipFill rotWithShape="1">
          <a:blip r:embed="rId16">
            <a:extLst>
              <a:ext uri="{28A0092B-C50C-407E-A947-70E740481C1C}">
                <a14:useLocalDpi xmlns:a14="http://schemas.microsoft.com/office/drawing/2010/main" val="0"/>
              </a:ext>
            </a:extLst>
          </a:blip>
          <a:srcRect r="17171"/>
          <a:stretch>
            <a:fillRect/>
          </a:stretch>
        </p:blipFill>
        <p:spPr>
          <a:xfrm>
            <a:off x="8620805" y="272665"/>
            <a:ext cx="2923495" cy="625102"/>
          </a:xfrm>
          <a:prstGeom prst="rect">
            <a:avLst/>
          </a:prstGeom>
        </p:spPr>
      </p:pic>
    </p:spTree>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43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800" kern="1200">
          <a:solidFill>
            <a:schemeClr val="tx1"/>
          </a:solidFill>
          <a:latin typeface="+mn-lt"/>
          <a:ea typeface="+mn-ea"/>
          <a:cs typeface="+mn-cs"/>
        </a:defRPr>
      </a:lvl2pPr>
      <a:lvl3pPr marL="44831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6pPr>
      <a:lvl7pPr marL="106045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7pPr>
      <a:lvl8pPr marL="1216025"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8pPr>
      <a:lvl9pPr marL="136271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1024128" y="2286000"/>
            <a:ext cx="9720073" cy="4023360"/>
          </a:xfrm>
          <a:prstGeom prst="rect">
            <a:avLst/>
          </a:prstGeom>
        </p:spPr>
        <p:txBody>
          <a:bodyPr vert="horz" lIns="45720" tIns="45720" rIns="4572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1024129" y="6470704"/>
            <a:ext cx="2154143"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71751523-AAFD-469A-B354-8C837AD3DB49}" type="datetimeFigureOut">
              <a:rPr lang="zh-CN" altLang="en-US" smtClean="0"/>
              <a:t>2024/8/20</a:t>
            </a:fld>
            <a:endParaRPr lang="zh-CN" altLang="en-US"/>
          </a:p>
        </p:txBody>
      </p:sp>
      <p:sp>
        <p:nvSpPr>
          <p:cNvPr id="5" name="Footer Placeholder 4"/>
          <p:cNvSpPr>
            <a:spLocks noGrp="1"/>
          </p:cNvSpPr>
          <p:nvPr>
            <p:ph type="ftr" sz="quarter" idx="3"/>
          </p:nvPr>
        </p:nvSpPr>
        <p:spPr>
          <a:xfrm>
            <a:off x="4842932" y="6470704"/>
            <a:ext cx="5901459" cy="274320"/>
          </a:xfrm>
          <a:prstGeom prst="rect">
            <a:avLst/>
          </a:prstGeom>
        </p:spPr>
        <p:txBody>
          <a:bodyPr vert="horz" lIns="91440" tIns="45720" rIns="91440" bIns="45720" rtlCol="0" anchor="ctr"/>
          <a:lstStyle>
            <a:lvl1pPr algn="r">
              <a:defRPr sz="1000" cap="all" baseline="0">
                <a:solidFill>
                  <a:schemeClr val="tx1">
                    <a:lumMod val="95000"/>
                    <a:lumOff val="5000"/>
                  </a:schemeClr>
                </a:solidFill>
                <a:latin typeface="+mj-lt"/>
              </a:defRPr>
            </a:lvl1pPr>
          </a:lstStyle>
          <a:p>
            <a:endParaRPr lang="zh-CN" altLang="en-US"/>
          </a:p>
        </p:txBody>
      </p:sp>
      <p:sp>
        <p:nvSpPr>
          <p:cNvPr id="6" name="Slide Number Placeholder 5"/>
          <p:cNvSpPr>
            <a:spLocks noGrp="1"/>
          </p:cNvSpPr>
          <p:nvPr>
            <p:ph type="sldNum" sz="quarter" idx="4"/>
          </p:nvPr>
        </p:nvSpPr>
        <p:spPr>
          <a:xfrm>
            <a:off x="10837333" y="6470704"/>
            <a:ext cx="973667" cy="274320"/>
          </a:xfrm>
          <a:prstGeom prst="rect">
            <a:avLst/>
          </a:prstGeom>
        </p:spPr>
        <p:txBody>
          <a:bodyPr vert="horz" lIns="91440" tIns="45720" rIns="91440" bIns="45720" rtlCol="0" anchor="ctr"/>
          <a:lstStyle>
            <a:lvl1pPr algn="l">
              <a:defRPr sz="1000">
                <a:solidFill>
                  <a:schemeClr val="tx1">
                    <a:lumMod val="95000"/>
                    <a:lumOff val="5000"/>
                  </a:schemeClr>
                </a:solidFill>
                <a:latin typeface="+mj-lt"/>
              </a:defRPr>
            </a:lvl1pPr>
          </a:lstStyle>
          <a:p>
            <a:fld id="{3E83A977-C689-4C52-983A-3B262FA57DD7}" type="slidenum">
              <a:rPr lang="zh-CN" altLang="en-US" smtClean="0"/>
              <a:t>‹#›</a:t>
            </a:fld>
            <a:endParaRPr lang="zh-CN" altLang="en-US"/>
          </a:p>
        </p:txBody>
      </p:sp>
      <p:pic>
        <p:nvPicPr>
          <p:cNvPr id="8" name="图片 7"/>
          <p:cNvPicPr>
            <a:picLocks noChangeAspect="1"/>
          </p:cNvPicPr>
          <p:nvPr userDrawn="1"/>
        </p:nvPicPr>
        <p:blipFill rotWithShape="1">
          <a:blip r:embed="rId16">
            <a:extLst>
              <a:ext uri="{28A0092B-C50C-407E-A947-70E740481C1C}">
                <a14:useLocalDpi xmlns:a14="http://schemas.microsoft.com/office/drawing/2010/main" val="0"/>
              </a:ext>
            </a:extLst>
          </a:blip>
          <a:srcRect r="17171"/>
          <a:stretch>
            <a:fillRect/>
          </a:stretch>
        </p:blipFill>
        <p:spPr>
          <a:xfrm>
            <a:off x="8620805" y="272665"/>
            <a:ext cx="2923495" cy="625102"/>
          </a:xfrm>
          <a:prstGeom prst="rect">
            <a:avLst/>
          </a:prstGeom>
        </p:spPr>
      </p:pic>
    </p:spTree>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 id="2147483766" r:id="rId13"/>
    <p:sldLayoutId id="2147483767" r:id="rId14"/>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80000"/>
        </a:lnSpc>
        <a:spcBef>
          <a:spcPct val="0"/>
        </a:spcBef>
        <a:buNone/>
        <a:defRPr sz="5000" kern="1200" cap="all" spc="100" baseline="0">
          <a:solidFill>
            <a:schemeClr val="tx1">
              <a:lumMod val="95000"/>
              <a:lumOff val="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Tw Cen MT" panose="020B0602020104020603" pitchFamily="34" charset="0"/>
        <a:buChar char=" "/>
        <a:defRPr sz="2200" kern="1200">
          <a:solidFill>
            <a:schemeClr val="tx1"/>
          </a:solidFill>
          <a:latin typeface="+mn-lt"/>
          <a:ea typeface="+mn-ea"/>
          <a:cs typeface="+mn-cs"/>
        </a:defRPr>
      </a:lvl1pPr>
      <a:lvl2pPr marL="26543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800" kern="1200">
          <a:solidFill>
            <a:schemeClr val="tx1"/>
          </a:solidFill>
          <a:latin typeface="+mn-lt"/>
          <a:ea typeface="+mn-ea"/>
          <a:cs typeface="+mn-cs"/>
        </a:defRPr>
      </a:lvl2pPr>
      <a:lvl3pPr marL="44831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6pPr>
      <a:lvl7pPr marL="106045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7pPr>
      <a:lvl8pPr marL="1216025"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8pPr>
      <a:lvl9pPr marL="1362710" indent="-137160" algn="l" defTabSz="914400" rtl="0" eaLnBrk="1" latinLnBrk="0" hangingPunct="1">
        <a:lnSpc>
          <a:spcPct val="90000"/>
        </a:lnSpc>
        <a:spcBef>
          <a:spcPts val="200"/>
        </a:spcBef>
        <a:spcAft>
          <a:spcPts val="400"/>
        </a:spcAft>
        <a:buClr>
          <a:schemeClr val="accent1"/>
        </a:buClr>
        <a:buFont typeface="Wingdings 3" panose="05040102010807070707"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10" Type="http://schemas.openxmlformats.org/officeDocument/2006/relationships/image" Target="../media/image15.jpeg"/><Relationship Id="rId4" Type="http://schemas.openxmlformats.org/officeDocument/2006/relationships/tags" Target="../tags/tag4.xml"/><Relationship Id="rId9"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25.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slideLayout" Target="../slideLayouts/slideLayout47.xml"/></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47.xml"/></Relationships>
</file>

<file path=ppt/slides/_rels/slide27.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9.xml"/><Relationship Id="rId1" Type="http://schemas.openxmlformats.org/officeDocument/2006/relationships/slideLayout" Target="../slideLayouts/slideLayout47.xml"/></Relationships>
</file>

<file path=ppt/slides/_rels/slide28.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10.xml"/><Relationship Id="rId1" Type="http://schemas.openxmlformats.org/officeDocument/2006/relationships/slideLayout" Target="../slideLayouts/slideLayout4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31.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slideLayout" Target="../slideLayouts/slideLayout61.xml"/></Relationships>
</file>

<file path=ppt/slides/_rels/slide3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47.xml"/></Relationships>
</file>

<file path=ppt/slides/_rels/slide33.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notesSlide" Target="../notesSlides/notesSlide12.xml"/><Relationship Id="rId1" Type="http://schemas.openxmlformats.org/officeDocument/2006/relationships/slideLayout" Target="../slideLayouts/slideLayout47.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47.xml"/></Relationships>
</file>

<file path=ppt/slides/_rels/slide3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4.xml"/><Relationship Id="rId1" Type="http://schemas.openxmlformats.org/officeDocument/2006/relationships/slideLayout" Target="../slideLayouts/slideLayout47.xml"/></Relationships>
</file>

<file path=ppt/slides/_rels/slide3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4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7.xml"/></Relationships>
</file>

<file path=ppt/slides/_rels/slide3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8.xml"/><Relationship Id="rId1" Type="http://schemas.openxmlformats.org/officeDocument/2006/relationships/slideLayout" Target="../slideLayouts/slideLayout4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7.xml"/></Relationships>
</file>

<file path=ppt/slides/_rels/slide4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47.xml"/></Relationships>
</file>

<file path=ppt/slides/_rels/slide4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47.xml"/></Relationships>
</file>

<file path=ppt/slides/_rels/slide4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47.xml"/></Relationships>
</file>

<file path=ppt/slides/_rels/slide4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3.xml"/><Relationship Id="rId1" Type="http://schemas.openxmlformats.org/officeDocument/2006/relationships/slideLayout" Target="../slideLayouts/slideLayout4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75.xml"/><Relationship Id="rId2" Type="http://schemas.openxmlformats.org/officeDocument/2006/relationships/tags" Target="../tags/tag19.xml"/><Relationship Id="rId1" Type="http://schemas.openxmlformats.org/officeDocument/2006/relationships/tags" Target="../tags/tag18.xml"/><Relationship Id="rId5" Type="http://schemas.openxmlformats.org/officeDocument/2006/relationships/image" Target="../media/image30.png"/><Relationship Id="rId4" Type="http://schemas.openxmlformats.org/officeDocument/2006/relationships/image" Target="../media/image2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slideLayout" Target="../slideLayouts/slideLayout10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58.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33.emf"/><Relationship Id="rId1" Type="http://schemas.openxmlformats.org/officeDocument/2006/relationships/slideLayout" Target="../slideLayouts/slideLayout103.xml"/></Relationships>
</file>

<file path=ppt/slides/_rels/slide5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03.xml"/><Relationship Id="rId5" Type="http://schemas.openxmlformats.org/officeDocument/2006/relationships/image" Target="../media/image38.png"/><Relationship Id="rId4" Type="http://schemas.openxmlformats.org/officeDocument/2006/relationships/image" Target="../media/image3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03.xml"/><Relationship Id="rId4" Type="http://schemas.openxmlformats.org/officeDocument/2006/relationships/image" Target="../media/image41.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03.xml"/></Relationships>
</file>

<file path=ppt/slides/_rels/slide64.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image" Target="../media/image42.emf"/><Relationship Id="rId1" Type="http://schemas.openxmlformats.org/officeDocument/2006/relationships/slideLayout" Target="../slideLayouts/slideLayout103.xml"/></Relationships>
</file>

<file path=ppt/slides/_rels/slide6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0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99.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9.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4"/>
          <p:cNvSpPr txBox="1">
            <a:spLocks noChangeArrowheads="1"/>
          </p:cNvSpPr>
          <p:nvPr/>
        </p:nvSpPr>
        <p:spPr bwMode="auto">
          <a:xfrm>
            <a:off x="628650" y="1508976"/>
            <a:ext cx="10972800" cy="230832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90204" pitchFamily="34" charset="0"/>
                <a:ea typeface="宋体" pitchFamily="2" charset="-122"/>
              </a:defRPr>
            </a:lvl2pPr>
            <a:lvl3pPr defTabSz="720725" eaLnBrk="0" hangingPunct="0">
              <a:defRPr sz="1600">
                <a:latin typeface="Arial" panose="020B0604020202090204" pitchFamily="34" charset="0"/>
                <a:ea typeface="宋体" pitchFamily="2" charset="-122"/>
              </a:defRPr>
            </a:lvl3pPr>
            <a:lvl4pPr defTabSz="720725" eaLnBrk="0" hangingPunct="0">
              <a:defRPr sz="1600">
                <a:latin typeface="Arial" panose="020B0604020202090204" pitchFamily="34" charset="0"/>
                <a:ea typeface="宋体" pitchFamily="2" charset="-122"/>
              </a:defRPr>
            </a:lvl4pPr>
            <a:lvl5pPr defTabSz="720725" eaLnBrk="0" hangingPunct="0">
              <a:defRPr sz="1600">
                <a:latin typeface="Arial" panose="020B0604020202090204" pitchFamily="34" charset="0"/>
                <a:ea typeface="宋体" pitchFamily="2" charset="-122"/>
              </a:defRPr>
            </a:lvl5pPr>
            <a:lvl6pPr defTabSz="720725" eaLnBrk="0" fontAlgn="base" hangingPunct="0">
              <a:spcBef>
                <a:spcPct val="0"/>
              </a:spcBef>
              <a:spcAft>
                <a:spcPct val="0"/>
              </a:spcAft>
              <a:defRPr sz="1600">
                <a:latin typeface="Arial" panose="020B0604020202090204" pitchFamily="34" charset="0"/>
                <a:ea typeface="宋体" pitchFamily="2" charset="-122"/>
              </a:defRPr>
            </a:lvl6pPr>
            <a:lvl7pPr defTabSz="720725" eaLnBrk="0" fontAlgn="base" hangingPunct="0">
              <a:spcBef>
                <a:spcPct val="0"/>
              </a:spcBef>
              <a:spcAft>
                <a:spcPct val="0"/>
              </a:spcAft>
              <a:defRPr sz="1600">
                <a:latin typeface="Arial" panose="020B0604020202090204" pitchFamily="34" charset="0"/>
                <a:ea typeface="宋体" pitchFamily="2" charset="-122"/>
              </a:defRPr>
            </a:lvl7pPr>
            <a:lvl8pPr defTabSz="720725" eaLnBrk="0" fontAlgn="base" hangingPunct="0">
              <a:spcBef>
                <a:spcPct val="0"/>
              </a:spcBef>
              <a:spcAft>
                <a:spcPct val="0"/>
              </a:spcAft>
              <a:defRPr sz="1600">
                <a:latin typeface="Arial" panose="020B0604020202090204" pitchFamily="34" charset="0"/>
                <a:ea typeface="宋体" pitchFamily="2" charset="-122"/>
              </a:defRPr>
            </a:lvl8pPr>
            <a:lvl9pPr defTabSz="720725" eaLnBrk="0" fontAlgn="base" hangingPunct="0">
              <a:spcBef>
                <a:spcPct val="0"/>
              </a:spcBef>
              <a:spcAft>
                <a:spcPct val="0"/>
              </a:spcAft>
              <a:defRPr sz="1600">
                <a:latin typeface="Arial" panose="020B0604020202090204" pitchFamily="34" charset="0"/>
                <a:ea typeface="宋体" pitchFamily="2" charset="-122"/>
              </a:defRPr>
            </a:lvl9pPr>
          </a:lstStyle>
          <a:p>
            <a:pPr indent="0">
              <a:lnSpc>
                <a:spcPct val="150000"/>
              </a:lnSpc>
            </a:pPr>
            <a:r>
              <a:rPr lang="en-US" altLang="zh-CN" sz="2400" dirty="0"/>
              <a:t>Python</a:t>
            </a:r>
            <a:r>
              <a:rPr lang="zh-CN" altLang="en-US" sz="2400" dirty="0"/>
              <a:t>集合具备</a:t>
            </a:r>
            <a:r>
              <a:rPr lang="zh-CN" altLang="en-US" sz="2400" dirty="0">
                <a:solidFill>
                  <a:srgbClr val="FF0000"/>
                </a:solidFill>
              </a:rPr>
              <a:t>确定性</a:t>
            </a:r>
            <a:r>
              <a:rPr lang="zh-CN" altLang="en-US" sz="2400" dirty="0"/>
              <a:t>、</a:t>
            </a:r>
            <a:r>
              <a:rPr lang="zh-CN" altLang="en-US" sz="2400" dirty="0">
                <a:solidFill>
                  <a:srgbClr val="FF0000"/>
                </a:solidFill>
              </a:rPr>
              <a:t>互异性</a:t>
            </a:r>
            <a:r>
              <a:rPr lang="zh-CN" altLang="en-US" sz="2400" dirty="0"/>
              <a:t>和</a:t>
            </a:r>
            <a:r>
              <a:rPr lang="zh-CN" altLang="en-US" sz="2400" dirty="0">
                <a:solidFill>
                  <a:srgbClr val="FF0000"/>
                </a:solidFill>
              </a:rPr>
              <a:t>无序性</a:t>
            </a:r>
            <a:r>
              <a:rPr lang="zh-CN" altLang="en-US" sz="2400" dirty="0"/>
              <a:t>三个特性。</a:t>
            </a:r>
            <a:endParaRPr lang="en-US" altLang="zh-CN" sz="2400" dirty="0"/>
          </a:p>
          <a:p>
            <a:pPr indent="0">
              <a:lnSpc>
                <a:spcPct val="150000"/>
              </a:lnSpc>
            </a:pPr>
            <a:r>
              <a:rPr lang="en-US" altLang="zh-CN" sz="2400" dirty="0"/>
              <a:t>Python</a:t>
            </a:r>
            <a:r>
              <a:rPr lang="zh-CN" altLang="en-US" sz="2400" dirty="0"/>
              <a:t>要求放入集合中的元素必须是不可变类型，</a:t>
            </a:r>
            <a:r>
              <a:rPr lang="en-US" altLang="zh-CN" sz="2400" dirty="0"/>
              <a:t>Python</a:t>
            </a:r>
            <a:r>
              <a:rPr lang="zh-CN" altLang="en-US" sz="2400" dirty="0"/>
              <a:t>中的整型、浮点型、字符串类型和元组属于不可变类型，列表、字典及集合本身都属于可变的数据类型。</a:t>
            </a:r>
          </a:p>
        </p:txBody>
      </p:sp>
      <p:sp>
        <p:nvSpPr>
          <p:cNvPr id="2" name="标题 1"/>
          <p:cNvSpPr>
            <a:spLocks noGrp="1"/>
          </p:cNvSpPr>
          <p:nvPr>
            <p:ph type="title" idx="4294967295"/>
          </p:nvPr>
        </p:nvSpPr>
        <p:spPr>
          <a:xfrm>
            <a:off x="1756290" y="374796"/>
            <a:ext cx="8359775" cy="485140"/>
          </a:xfrm>
          <a:noFill/>
          <a:effectLst>
            <a:reflection blurRad="6350" stA="50000" endA="300" endPos="38500" dist="50800" dir="5400000" sy="-100000" algn="bl" rotWithShape="0"/>
          </a:effectLst>
        </p:spPr>
        <p:txBody>
          <a:bodyPr wrap="square" rtlCol="0">
            <a:spAutoFit/>
          </a:bodyPr>
          <a:lstStyle/>
          <a:p>
            <a:r>
              <a:rPr lang="zh-CN" altLang="en-US" sz="3200" dirty="0">
                <a:solidFill>
                  <a:srgbClr val="1353A2"/>
                </a:solidFill>
                <a:latin typeface="微软雅黑" panose="020B0503020204020204" pitchFamily="34" charset="-122"/>
                <a:ea typeface="微软雅黑" panose="020B0503020204020204" pitchFamily="34" charset="-122"/>
                <a:cs typeface="+mn-cs"/>
              </a:rPr>
              <a:t>知识储备</a:t>
            </a:r>
          </a:p>
        </p:txBody>
      </p:sp>
      <p:sp>
        <p:nvSpPr>
          <p:cNvPr id="3" name="矩形 2"/>
          <p:cNvSpPr/>
          <p:nvPr/>
        </p:nvSpPr>
        <p:spPr>
          <a:xfrm>
            <a:off x="1381125" y="3968750"/>
            <a:ext cx="9467850" cy="1631216"/>
          </a:xfrm>
          <a:prstGeom prst="rect">
            <a:avLst/>
          </a:prstGeom>
        </p:spPr>
        <p:txBody>
          <a:bodyPr wrap="square">
            <a:spAutoFit/>
          </a:bodyPr>
          <a:lstStyle/>
          <a:p>
            <a:pPr marL="342900" lvl="0" indent="-342900">
              <a:buFont typeface="Wingdings" panose="05000000000000000000" pitchFamily="2" charset="2"/>
              <a:buChar char="Ø"/>
            </a:pPr>
            <a:r>
              <a:rPr lang="zh-CN" altLang="zh-CN" sz="2000" dirty="0">
                <a:solidFill>
                  <a:srgbClr val="FF0000"/>
                </a:solidFill>
                <a:latin typeface="微软雅黑" panose="020B0503020204020204" pitchFamily="34" charset="-122"/>
                <a:ea typeface="微软雅黑" panose="020B0503020204020204" pitchFamily="34" charset="-122"/>
              </a:rPr>
              <a:t>确定性</a:t>
            </a:r>
            <a:r>
              <a:rPr lang="zh-CN" altLang="zh-CN" sz="2000" dirty="0">
                <a:solidFill>
                  <a:schemeClr val="bg1">
                    <a:lumMod val="50000"/>
                  </a:schemeClr>
                </a:solidFill>
                <a:latin typeface="微软雅黑" panose="020B0503020204020204" pitchFamily="34" charset="-122"/>
                <a:ea typeface="微软雅黑" panose="020B0503020204020204" pitchFamily="34" charset="-122"/>
              </a:rPr>
              <a:t>：给定一个集合，那么任何一个元素是否在集合中就确定了。</a:t>
            </a:r>
            <a:endParaRPr lang="en-US" altLang="zh-CN" sz="2000" dirty="0">
              <a:solidFill>
                <a:schemeClr val="bg1">
                  <a:lumMod val="50000"/>
                </a:schemeClr>
              </a:solidFill>
              <a:latin typeface="微软雅黑" panose="020B0503020204020204" pitchFamily="34" charset="-122"/>
              <a:ea typeface="微软雅黑" panose="020B0503020204020204" pitchFamily="34" charset="-122"/>
            </a:endParaRPr>
          </a:p>
          <a:p>
            <a:pPr marL="342900" lvl="0" indent="-342900">
              <a:buFont typeface="Wingdings" panose="05000000000000000000" pitchFamily="2" charset="2"/>
              <a:buChar char="Ø"/>
            </a:pPr>
            <a:endParaRPr lang="en-US" altLang="zh-CN" sz="2000" dirty="0">
              <a:solidFill>
                <a:schemeClr val="bg1">
                  <a:lumMod val="50000"/>
                </a:schemeClr>
              </a:solidFill>
              <a:latin typeface="微软雅黑" panose="020B0503020204020204" pitchFamily="34" charset="-122"/>
              <a:ea typeface="微软雅黑" panose="020B0503020204020204" pitchFamily="34" charset="-122"/>
            </a:endParaRPr>
          </a:p>
          <a:p>
            <a:pPr marL="342900" lvl="0" indent="-342900">
              <a:buFont typeface="Wingdings" panose="05000000000000000000" pitchFamily="2" charset="2"/>
              <a:buChar char="Ø"/>
            </a:pPr>
            <a:r>
              <a:rPr lang="zh-CN" altLang="zh-CN" sz="2000" dirty="0">
                <a:solidFill>
                  <a:srgbClr val="FF0000"/>
                </a:solidFill>
                <a:latin typeface="微软雅黑" panose="020B0503020204020204" pitchFamily="34" charset="-122"/>
                <a:ea typeface="微软雅黑" panose="020B0503020204020204" pitchFamily="34" charset="-122"/>
              </a:rPr>
              <a:t>互异性</a:t>
            </a:r>
            <a:r>
              <a:rPr lang="zh-CN" altLang="zh-CN" sz="2000" dirty="0">
                <a:solidFill>
                  <a:schemeClr val="bg1">
                    <a:lumMod val="50000"/>
                  </a:schemeClr>
                </a:solidFill>
                <a:latin typeface="微软雅黑" panose="020B0503020204020204" pitchFamily="34" charset="-122"/>
                <a:ea typeface="微软雅黑" panose="020B0503020204020204" pitchFamily="34" charset="-122"/>
              </a:rPr>
              <a:t>：集合中的元素互不相同。</a:t>
            </a:r>
            <a:endParaRPr lang="en-US" altLang="zh-CN" sz="2000" dirty="0">
              <a:solidFill>
                <a:schemeClr val="bg1">
                  <a:lumMod val="50000"/>
                </a:schemeClr>
              </a:solidFill>
              <a:latin typeface="微软雅黑" panose="020B0503020204020204" pitchFamily="34" charset="-122"/>
              <a:ea typeface="微软雅黑" panose="020B0503020204020204" pitchFamily="34" charset="-122"/>
            </a:endParaRPr>
          </a:p>
          <a:p>
            <a:pPr marL="342900" lvl="0" indent="-342900">
              <a:buFont typeface="Wingdings" panose="05000000000000000000" pitchFamily="2" charset="2"/>
              <a:buChar char="Ø"/>
            </a:pPr>
            <a:endParaRPr lang="zh-CN" altLang="zh-CN" sz="2000" dirty="0">
              <a:solidFill>
                <a:schemeClr val="bg1">
                  <a:lumMod val="50000"/>
                </a:schemeClr>
              </a:solidFill>
              <a:latin typeface="微软雅黑" panose="020B0503020204020204" pitchFamily="34" charset="-122"/>
              <a:ea typeface="微软雅黑" panose="020B0503020204020204" pitchFamily="34" charset="-122"/>
            </a:endParaRPr>
          </a:p>
          <a:p>
            <a:pPr marL="342900" indent="-342900">
              <a:buFont typeface="Wingdings" panose="05000000000000000000" pitchFamily="2" charset="2"/>
              <a:buChar char="Ø"/>
            </a:pPr>
            <a:r>
              <a:rPr lang="zh-CN" altLang="zh-CN" sz="2000" dirty="0">
                <a:solidFill>
                  <a:srgbClr val="FF0000"/>
                </a:solidFill>
                <a:latin typeface="微软雅黑" panose="020B0503020204020204" pitchFamily="34" charset="-122"/>
                <a:ea typeface="微软雅黑" panose="020B0503020204020204" pitchFamily="34" charset="-122"/>
              </a:rPr>
              <a:t>无序性</a:t>
            </a:r>
            <a:r>
              <a:rPr lang="zh-CN" altLang="zh-CN" sz="2000" dirty="0">
                <a:solidFill>
                  <a:schemeClr val="bg1">
                    <a:lumMod val="50000"/>
                  </a:schemeClr>
                </a:solidFill>
                <a:latin typeface="微软雅黑" panose="020B0503020204020204" pitchFamily="34" charset="-122"/>
                <a:ea typeface="微软雅黑" panose="020B0503020204020204" pitchFamily="34" charset="-122"/>
              </a:rPr>
              <a:t>：集合中的元素没有顺序，顺序不同但元素相同的集合可视为同一集合。</a:t>
            </a:r>
            <a:endParaRPr lang="en-US" altLang="zh-CN" sz="20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4"/>
          <p:cNvSpPr txBox="1">
            <a:spLocks noChangeArrowheads="1"/>
          </p:cNvSpPr>
          <p:nvPr/>
        </p:nvSpPr>
        <p:spPr bwMode="auto">
          <a:xfrm>
            <a:off x="628650" y="1652346"/>
            <a:ext cx="10972800" cy="11350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90204" pitchFamily="34" charset="0"/>
                <a:ea typeface="宋体" pitchFamily="2" charset="-122"/>
              </a:defRPr>
            </a:lvl2pPr>
            <a:lvl3pPr defTabSz="720725" eaLnBrk="0" hangingPunct="0">
              <a:defRPr sz="1600">
                <a:latin typeface="Arial" panose="020B0604020202090204" pitchFamily="34" charset="0"/>
                <a:ea typeface="宋体" pitchFamily="2" charset="-122"/>
              </a:defRPr>
            </a:lvl3pPr>
            <a:lvl4pPr defTabSz="720725" eaLnBrk="0" hangingPunct="0">
              <a:defRPr sz="1600">
                <a:latin typeface="Arial" panose="020B0604020202090204" pitchFamily="34" charset="0"/>
                <a:ea typeface="宋体" pitchFamily="2" charset="-122"/>
              </a:defRPr>
            </a:lvl4pPr>
            <a:lvl5pPr defTabSz="720725" eaLnBrk="0" hangingPunct="0">
              <a:defRPr sz="1600">
                <a:latin typeface="Arial" panose="020B0604020202090204" pitchFamily="34" charset="0"/>
                <a:ea typeface="宋体" pitchFamily="2" charset="-122"/>
              </a:defRPr>
            </a:lvl5pPr>
            <a:lvl6pPr defTabSz="720725" eaLnBrk="0" fontAlgn="base" hangingPunct="0">
              <a:spcBef>
                <a:spcPct val="0"/>
              </a:spcBef>
              <a:spcAft>
                <a:spcPct val="0"/>
              </a:spcAft>
              <a:defRPr sz="1600">
                <a:latin typeface="Arial" panose="020B0604020202090204" pitchFamily="34" charset="0"/>
                <a:ea typeface="宋体" pitchFamily="2" charset="-122"/>
              </a:defRPr>
            </a:lvl6pPr>
            <a:lvl7pPr defTabSz="720725" eaLnBrk="0" fontAlgn="base" hangingPunct="0">
              <a:spcBef>
                <a:spcPct val="0"/>
              </a:spcBef>
              <a:spcAft>
                <a:spcPct val="0"/>
              </a:spcAft>
              <a:defRPr sz="1600">
                <a:latin typeface="Arial" panose="020B0604020202090204" pitchFamily="34" charset="0"/>
                <a:ea typeface="宋体" pitchFamily="2" charset="-122"/>
              </a:defRPr>
            </a:lvl7pPr>
            <a:lvl8pPr defTabSz="720725" eaLnBrk="0" fontAlgn="base" hangingPunct="0">
              <a:spcBef>
                <a:spcPct val="0"/>
              </a:spcBef>
              <a:spcAft>
                <a:spcPct val="0"/>
              </a:spcAft>
              <a:defRPr sz="1600">
                <a:latin typeface="Arial" panose="020B0604020202090204" pitchFamily="34" charset="0"/>
                <a:ea typeface="宋体" pitchFamily="2" charset="-122"/>
              </a:defRPr>
            </a:lvl8pPr>
            <a:lvl9pPr defTabSz="720725" eaLnBrk="0" fontAlgn="base" hangingPunct="0">
              <a:spcBef>
                <a:spcPct val="0"/>
              </a:spcBef>
              <a:spcAft>
                <a:spcPct val="0"/>
              </a:spcAft>
              <a:defRPr sz="1600">
                <a:latin typeface="Arial" panose="020B0604020202090204" pitchFamily="34" charset="0"/>
                <a:ea typeface="宋体" pitchFamily="2" charset="-122"/>
              </a:defRPr>
            </a:lvl9pPr>
          </a:lstStyle>
          <a:p>
            <a:pPr indent="0">
              <a:lnSpc>
                <a:spcPct val="150000"/>
              </a:lnSpc>
            </a:pPr>
            <a:r>
              <a:rPr lang="zh-CN" altLang="zh-CN" sz="2400" dirty="0">
                <a:solidFill>
                  <a:srgbClr val="FF0000"/>
                </a:solidFill>
              </a:rPr>
              <a:t>映射类型</a:t>
            </a:r>
            <a:r>
              <a:rPr lang="zh-CN" altLang="zh-CN" sz="2400" dirty="0"/>
              <a:t>以</a:t>
            </a:r>
            <a:r>
              <a:rPr lang="zh-CN" altLang="zh-CN" sz="2400" dirty="0">
                <a:solidFill>
                  <a:srgbClr val="FF0000"/>
                </a:solidFill>
              </a:rPr>
              <a:t>键值对</a:t>
            </a:r>
            <a:r>
              <a:rPr lang="zh-CN" altLang="zh-CN" sz="2400" dirty="0"/>
              <a:t>的形式存储元素，键值对中的键与值之间存在映射关系。</a:t>
            </a:r>
            <a:endParaRPr lang="en-US" altLang="zh-CN" sz="2400" dirty="0"/>
          </a:p>
          <a:p>
            <a:pPr indent="0">
              <a:lnSpc>
                <a:spcPct val="150000"/>
              </a:lnSpc>
            </a:pPr>
            <a:r>
              <a:rPr lang="zh-CN" altLang="zh-CN" sz="2400" dirty="0"/>
              <a:t>字典（</a:t>
            </a:r>
            <a:r>
              <a:rPr lang="en-US" altLang="zh-CN" sz="2400" dirty="0"/>
              <a:t>dict</a:t>
            </a:r>
            <a:r>
              <a:rPr lang="zh-CN" altLang="zh-CN" sz="2400" dirty="0"/>
              <a:t>）是</a:t>
            </a:r>
            <a:r>
              <a:rPr lang="en-US" altLang="zh-CN" sz="2400" dirty="0"/>
              <a:t>Python</a:t>
            </a:r>
            <a:r>
              <a:rPr lang="zh-CN" altLang="zh-CN" sz="2400" dirty="0"/>
              <a:t>唯一的内置映射类型，字典的键必须遵守以下两个原则：</a:t>
            </a:r>
          </a:p>
        </p:txBody>
      </p:sp>
      <p:sp>
        <p:nvSpPr>
          <p:cNvPr id="2" name="标题 1"/>
          <p:cNvSpPr>
            <a:spLocks noGrp="1"/>
          </p:cNvSpPr>
          <p:nvPr>
            <p:ph type="title" idx="4294967295"/>
          </p:nvPr>
        </p:nvSpPr>
        <p:spPr>
          <a:xfrm>
            <a:off x="1739814" y="382458"/>
            <a:ext cx="8359775" cy="485140"/>
          </a:xfrm>
          <a:noFill/>
          <a:effectLst>
            <a:reflection blurRad="6350" stA="50000" endA="300" endPos="38500" dist="50800" dir="5400000" sy="-100000" algn="bl" rotWithShape="0"/>
          </a:effectLst>
        </p:spPr>
        <p:txBody>
          <a:bodyPr wrap="square" rtlCol="0">
            <a:spAutoFit/>
          </a:bodyPr>
          <a:lstStyle/>
          <a:p>
            <a:r>
              <a:rPr lang="zh-CN" altLang="en-US" sz="3200" dirty="0">
                <a:solidFill>
                  <a:srgbClr val="1353A2"/>
                </a:solidFill>
                <a:latin typeface="微软雅黑" panose="020B0503020204020204" pitchFamily="34" charset="-122"/>
                <a:ea typeface="微软雅黑" panose="020B0503020204020204" pitchFamily="34" charset="-122"/>
                <a:cs typeface="+mn-cs"/>
              </a:rPr>
              <a:t>知识储备</a:t>
            </a:r>
          </a:p>
        </p:txBody>
      </p:sp>
      <p:sp>
        <p:nvSpPr>
          <p:cNvPr id="3" name="矩形 2"/>
          <p:cNvSpPr/>
          <p:nvPr/>
        </p:nvSpPr>
        <p:spPr>
          <a:xfrm>
            <a:off x="984250" y="3861489"/>
            <a:ext cx="6165850" cy="1323439"/>
          </a:xfrm>
          <a:prstGeom prst="rect">
            <a:avLst/>
          </a:prstGeom>
        </p:spPr>
        <p:txBody>
          <a:bodyPr wrap="square">
            <a:spAutoFit/>
          </a:bodyPr>
          <a:lstStyle/>
          <a:p>
            <a:pPr marL="342900" lvl="0" indent="-342900">
              <a:buFont typeface="Wingdings" panose="05000000000000000000" pitchFamily="2" charset="2"/>
              <a:buChar char="Ø"/>
            </a:pPr>
            <a:r>
              <a:rPr lang="zh-CN" altLang="en-US" sz="2000" dirty="0">
                <a:solidFill>
                  <a:schemeClr val="bg1">
                    <a:lumMod val="50000"/>
                  </a:schemeClr>
                </a:solidFill>
                <a:latin typeface="微软雅黑" panose="020B0503020204020204" pitchFamily="34" charset="-122"/>
                <a:ea typeface="微软雅黑" panose="020B0503020204020204" pitchFamily="34" charset="-122"/>
              </a:rPr>
              <a:t>每个键只能对应一个值，不允许同一个键在字典中重复出现。</a:t>
            </a:r>
            <a:endParaRPr lang="en-US" altLang="zh-CN" sz="2000" dirty="0">
              <a:solidFill>
                <a:schemeClr val="bg1">
                  <a:lumMod val="50000"/>
                </a:schemeClr>
              </a:solidFill>
              <a:latin typeface="微软雅黑" panose="020B0503020204020204" pitchFamily="34" charset="-122"/>
              <a:ea typeface="微软雅黑" panose="020B0503020204020204" pitchFamily="34" charset="-122"/>
            </a:endParaRPr>
          </a:p>
          <a:p>
            <a:pPr marL="342900" lvl="0" indent="-342900">
              <a:buFont typeface="Wingdings" panose="05000000000000000000" pitchFamily="2" charset="2"/>
              <a:buChar char="Ø"/>
            </a:pPr>
            <a:endParaRPr lang="en-US" altLang="zh-CN" sz="2000" dirty="0">
              <a:solidFill>
                <a:schemeClr val="bg1">
                  <a:lumMod val="50000"/>
                </a:schemeClr>
              </a:solidFill>
              <a:latin typeface="微软雅黑" panose="020B0503020204020204" pitchFamily="34" charset="-122"/>
              <a:ea typeface="微软雅黑" panose="020B0503020204020204" pitchFamily="34" charset="-122"/>
            </a:endParaRPr>
          </a:p>
          <a:p>
            <a:pPr marL="342900" lvl="0" indent="-342900">
              <a:buFont typeface="Wingdings" panose="05000000000000000000" pitchFamily="2" charset="2"/>
              <a:buChar char="Ø"/>
            </a:pPr>
            <a:r>
              <a:rPr lang="zh-CN" altLang="en-US" sz="2000" dirty="0">
                <a:solidFill>
                  <a:schemeClr val="bg1">
                    <a:lumMod val="50000"/>
                  </a:schemeClr>
                </a:solidFill>
                <a:latin typeface="微软雅黑" panose="020B0503020204020204" pitchFamily="34" charset="-122"/>
                <a:ea typeface="微软雅黑" panose="020B0503020204020204" pitchFamily="34" charset="-122"/>
              </a:rPr>
              <a:t>字典中的键是不可变类型。</a:t>
            </a:r>
            <a:endParaRPr lang="zh-CN" altLang="zh-CN" sz="20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2050" name="图片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81900" y="3081731"/>
            <a:ext cx="3416300" cy="288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
          <p:cNvSpPr txBox="1"/>
          <p:nvPr/>
        </p:nvSpPr>
        <p:spPr>
          <a:xfrm>
            <a:off x="1900777" y="240815"/>
            <a:ext cx="2983896" cy="706755"/>
          </a:xfrm>
          <a:prstGeom prst="rect">
            <a:avLst/>
          </a:prstGeom>
          <a:noFill/>
          <a:effectLst>
            <a:reflection blurRad="6350" stA="50000" endA="300" endPos="38500" dist="50800" dir="5400000" sy="-100000" algn="bl" rotWithShape="0"/>
          </a:effectLst>
        </p:spPr>
        <p:txBody>
          <a:bodyPr>
            <a:spAutoFit/>
          </a:bodyPr>
          <a:lstStyle/>
          <a:p>
            <a:pPr eaLnBrk="1" fontAlgn="auto" hangingPunct="1">
              <a:spcBef>
                <a:spcPts val="0"/>
              </a:spcBef>
              <a:spcAft>
                <a:spcPts val="0"/>
              </a:spcAft>
              <a:defRPr/>
            </a:pPr>
            <a:r>
              <a:rPr kumimoji="0" lang="zh-CN" altLang="en-US" sz="4000" dirty="0">
                <a:solidFill>
                  <a:srgbClr val="1353A2"/>
                </a:solidFill>
                <a:latin typeface="微软雅黑" panose="020B0503020204020204" pitchFamily="34" charset="-122"/>
                <a:ea typeface="微软雅黑" panose="020B0503020204020204" pitchFamily="34" charset="-122"/>
              </a:rPr>
              <a:t>目录</a:t>
            </a:r>
          </a:p>
        </p:txBody>
      </p:sp>
      <p:pic>
        <p:nvPicPr>
          <p:cNvPr id="8" name="图片 18"/>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1439911" y="1638300"/>
            <a:ext cx="3157538" cy="420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对角圆角矩形 7"/>
          <p:cNvSpPr/>
          <p:nvPr>
            <p:custDataLst>
              <p:tags r:id="rId1"/>
            </p:custDataLst>
          </p:nvPr>
        </p:nvSpPr>
        <p:spPr bwMode="auto">
          <a:xfrm>
            <a:off x="5088544" y="1675606"/>
            <a:ext cx="4175125" cy="647700"/>
          </a:xfrm>
          <a:prstGeom prst="round2DiagRect">
            <a:avLst>
              <a:gd name="adj1" fmla="val 20943"/>
              <a:gd name="adj2" fmla="val 0"/>
            </a:avLst>
          </a:prstGeom>
          <a:solidFill>
            <a:srgbClr val="1353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kumimoji="0" lang="zh-CN" altLang="en-US" sz="1800">
              <a:latin typeface="+mn-ea"/>
            </a:endParaRPr>
          </a:p>
        </p:txBody>
      </p:sp>
      <p:sp>
        <p:nvSpPr>
          <p:cNvPr id="5" name="TextBox 6"/>
          <p:cNvSpPr txBox="1"/>
          <p:nvPr>
            <p:custDataLst>
              <p:tags r:id="rId2"/>
            </p:custDataLst>
          </p:nvPr>
        </p:nvSpPr>
        <p:spPr>
          <a:xfrm>
            <a:off x="5259995" y="1784192"/>
            <a:ext cx="3832225" cy="430530"/>
          </a:xfrm>
          <a:prstGeom prst="rect">
            <a:avLst/>
          </a:prstGeom>
          <a:noFill/>
        </p:spPr>
        <p:txBody>
          <a:bodyPr lIns="0" tIns="0" rIns="0" bIns="0" anchor="ctr">
            <a:spAutoFit/>
          </a:bodyPr>
          <a:lstStyle/>
          <a:p>
            <a:pPr eaLnBrk="1" fontAlgn="auto" hangingPunct="1">
              <a:spcBef>
                <a:spcPts val="0"/>
              </a:spcBef>
              <a:spcAft>
                <a:spcPts val="0"/>
              </a:spcAft>
              <a:defRPr/>
            </a:pPr>
            <a:r>
              <a:rPr kumimoji="0" lang="en-US" altLang="zh-CN" sz="2800" dirty="0">
                <a:solidFill>
                  <a:schemeClr val="bg1"/>
                </a:solidFill>
                <a:latin typeface="+mn-ea"/>
                <a:cs typeface="+mn-ea"/>
              </a:rPr>
              <a:t>4.1   </a:t>
            </a:r>
            <a:r>
              <a:rPr kumimoji="0" lang="zh-CN" altLang="en-US" sz="2800" dirty="0">
                <a:solidFill>
                  <a:schemeClr val="bg1"/>
                </a:solidFill>
                <a:latin typeface="+mn-ea"/>
                <a:cs typeface="+mn-ea"/>
              </a:rPr>
              <a:t>列表（</a:t>
            </a:r>
            <a:r>
              <a:rPr kumimoji="0" lang="en-US" altLang="zh-CN" sz="2800" dirty="0">
                <a:solidFill>
                  <a:schemeClr val="bg1"/>
                </a:solidFill>
                <a:latin typeface="+mn-ea"/>
                <a:cs typeface="+mn-ea"/>
              </a:rPr>
              <a:t>List</a:t>
            </a:r>
            <a:r>
              <a:rPr kumimoji="0" lang="zh-CN" altLang="en-US" sz="2800" dirty="0">
                <a:solidFill>
                  <a:schemeClr val="bg1"/>
                </a:solidFill>
                <a:latin typeface="+mn-ea"/>
                <a:cs typeface="+mn-ea"/>
              </a:rPr>
              <a:t>）</a:t>
            </a:r>
          </a:p>
        </p:txBody>
      </p:sp>
      <p:grpSp>
        <p:nvGrpSpPr>
          <p:cNvPr id="11" name="组合 10"/>
          <p:cNvGrpSpPr/>
          <p:nvPr/>
        </p:nvGrpSpPr>
        <p:grpSpPr>
          <a:xfrm>
            <a:off x="5088255" y="2996565"/>
            <a:ext cx="5027295" cy="647700"/>
            <a:chOff x="8013" y="5865"/>
            <a:chExt cx="7917" cy="1020"/>
          </a:xfrm>
        </p:grpSpPr>
        <p:sp>
          <p:nvSpPr>
            <p:cNvPr id="12" name="对角圆角矩形 7"/>
            <p:cNvSpPr/>
            <p:nvPr>
              <p:custDataLst>
                <p:tags r:id="rId7"/>
              </p:custDataLst>
            </p:nvPr>
          </p:nvSpPr>
          <p:spPr bwMode="auto">
            <a:xfrm>
              <a:off x="8013" y="5865"/>
              <a:ext cx="6575" cy="1020"/>
            </a:xfrm>
            <a:prstGeom prst="round2DiagRect">
              <a:avLst>
                <a:gd name="adj1" fmla="val 20943"/>
                <a:gd name="adj2" fmla="val 0"/>
              </a:avLst>
            </a:prstGeom>
            <a:solidFill>
              <a:srgbClr val="1353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kumimoji="0" lang="zh-CN" altLang="en-US" sz="1800">
                <a:latin typeface="+mn-ea"/>
              </a:endParaRPr>
            </a:p>
          </p:txBody>
        </p:sp>
        <p:sp>
          <p:nvSpPr>
            <p:cNvPr id="18" name="TextBox 11"/>
            <p:cNvSpPr txBox="1">
              <a:spLocks noChangeArrowheads="1"/>
            </p:cNvSpPr>
            <p:nvPr>
              <p:custDataLst>
                <p:tags r:id="rId8"/>
              </p:custDataLst>
            </p:nvPr>
          </p:nvSpPr>
          <p:spPr bwMode="auto">
            <a:xfrm>
              <a:off x="8188" y="6120"/>
              <a:ext cx="7742" cy="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lnSpc>
                  <a:spcPct val="90000"/>
                </a:lnSpc>
                <a:spcBef>
                  <a:spcPts val="1000"/>
                </a:spcBef>
                <a:buFont typeface="Arial" panose="020B060402020209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9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9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fontAlgn="auto" hangingPunct="1">
                <a:spcBef>
                  <a:spcPts val="0"/>
                </a:spcBef>
                <a:spcAft>
                  <a:spcPts val="0"/>
                </a:spcAft>
                <a:buNone/>
                <a:defRPr/>
              </a:pPr>
              <a:r>
                <a:rPr kumimoji="0" lang="en-US" altLang="zh-CN" sz="2800" dirty="0">
                  <a:solidFill>
                    <a:schemeClr val="bg1"/>
                  </a:solidFill>
                  <a:latin typeface="+mn-ea"/>
                  <a:ea typeface="+mn-ea"/>
                  <a:cs typeface="+mn-ea"/>
                </a:rPr>
                <a:t>4.2   </a:t>
              </a:r>
              <a:r>
                <a:rPr kumimoji="0" lang="zh-CN" altLang="en-US" sz="2800" dirty="0">
                  <a:solidFill>
                    <a:schemeClr val="bg1"/>
                  </a:solidFill>
                  <a:latin typeface="+mn-ea"/>
                  <a:ea typeface="+mn-ea"/>
                  <a:cs typeface="+mn-ea"/>
                </a:rPr>
                <a:t>元组（</a:t>
              </a:r>
              <a:r>
                <a:rPr kumimoji="0" lang="en-US" altLang="zh-CN" sz="2800" dirty="0">
                  <a:solidFill>
                    <a:schemeClr val="bg1"/>
                  </a:solidFill>
                  <a:latin typeface="+mn-ea"/>
                  <a:ea typeface="+mn-ea"/>
                  <a:cs typeface="+mn-ea"/>
                </a:rPr>
                <a:t>Tuple</a:t>
              </a:r>
              <a:r>
                <a:rPr kumimoji="0" lang="zh-CN" altLang="en-US" sz="2800" dirty="0">
                  <a:solidFill>
                    <a:schemeClr val="bg1"/>
                  </a:solidFill>
                  <a:latin typeface="+mn-ea"/>
                  <a:ea typeface="+mn-ea"/>
                  <a:cs typeface="+mn-ea"/>
                </a:rPr>
                <a:t>）</a:t>
              </a:r>
            </a:p>
          </p:txBody>
        </p:sp>
      </p:grpSp>
      <p:sp>
        <p:nvSpPr>
          <p:cNvPr id="21" name="对角圆角矩形 7"/>
          <p:cNvSpPr/>
          <p:nvPr>
            <p:custDataLst>
              <p:tags r:id="rId3"/>
            </p:custDataLst>
          </p:nvPr>
        </p:nvSpPr>
        <p:spPr bwMode="auto">
          <a:xfrm>
            <a:off x="5131724" y="4317206"/>
            <a:ext cx="4175125" cy="647700"/>
          </a:xfrm>
          <a:prstGeom prst="round2DiagRect">
            <a:avLst>
              <a:gd name="adj1" fmla="val 20943"/>
              <a:gd name="adj2" fmla="val 0"/>
            </a:avLst>
          </a:prstGeom>
          <a:solidFill>
            <a:srgbClr val="1353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kumimoji="0" lang="zh-CN" altLang="en-US" sz="1800">
              <a:latin typeface="+mn-ea"/>
            </a:endParaRPr>
          </a:p>
        </p:txBody>
      </p:sp>
      <p:sp>
        <p:nvSpPr>
          <p:cNvPr id="22" name="TextBox 6"/>
          <p:cNvSpPr txBox="1"/>
          <p:nvPr>
            <p:custDataLst>
              <p:tags r:id="rId4"/>
            </p:custDataLst>
          </p:nvPr>
        </p:nvSpPr>
        <p:spPr>
          <a:xfrm>
            <a:off x="5303175" y="4425792"/>
            <a:ext cx="3832225" cy="430530"/>
          </a:xfrm>
          <a:prstGeom prst="rect">
            <a:avLst/>
          </a:prstGeom>
          <a:noFill/>
        </p:spPr>
        <p:txBody>
          <a:bodyPr lIns="0" tIns="0" rIns="0" bIns="0" anchor="ctr">
            <a:spAutoFit/>
          </a:bodyPr>
          <a:lstStyle/>
          <a:p>
            <a:pPr eaLnBrk="1" fontAlgn="auto" hangingPunct="1">
              <a:spcBef>
                <a:spcPts val="0"/>
              </a:spcBef>
              <a:spcAft>
                <a:spcPts val="0"/>
              </a:spcAft>
              <a:defRPr/>
            </a:pPr>
            <a:r>
              <a:rPr kumimoji="0" lang="en-US" altLang="zh-CN" sz="2800" dirty="0">
                <a:solidFill>
                  <a:schemeClr val="bg1"/>
                </a:solidFill>
                <a:latin typeface="+mn-ea"/>
                <a:cs typeface="+mn-ea"/>
              </a:rPr>
              <a:t>4.3   </a:t>
            </a:r>
            <a:r>
              <a:rPr kumimoji="0" lang="zh-CN" altLang="en-US" sz="2800" dirty="0">
                <a:solidFill>
                  <a:schemeClr val="bg1"/>
                </a:solidFill>
                <a:latin typeface="+mn-ea"/>
                <a:cs typeface="+mn-ea"/>
              </a:rPr>
              <a:t>集合（</a:t>
            </a:r>
            <a:r>
              <a:rPr kumimoji="0" lang="en-US" altLang="zh-CN" sz="2800" dirty="0">
                <a:solidFill>
                  <a:schemeClr val="bg1"/>
                </a:solidFill>
                <a:latin typeface="+mn-ea"/>
                <a:cs typeface="+mn-ea"/>
              </a:rPr>
              <a:t>Set</a:t>
            </a:r>
            <a:r>
              <a:rPr kumimoji="0" lang="zh-CN" altLang="en-US" sz="2800" dirty="0">
                <a:solidFill>
                  <a:schemeClr val="bg1"/>
                </a:solidFill>
                <a:latin typeface="+mn-ea"/>
                <a:cs typeface="+mn-ea"/>
              </a:rPr>
              <a:t>）</a:t>
            </a:r>
          </a:p>
        </p:txBody>
      </p:sp>
      <p:grpSp>
        <p:nvGrpSpPr>
          <p:cNvPr id="23" name="组合 22"/>
          <p:cNvGrpSpPr/>
          <p:nvPr/>
        </p:nvGrpSpPr>
        <p:grpSpPr>
          <a:xfrm>
            <a:off x="5131435" y="5596255"/>
            <a:ext cx="5027295" cy="647700"/>
            <a:chOff x="8013" y="5865"/>
            <a:chExt cx="7917" cy="1020"/>
          </a:xfrm>
        </p:grpSpPr>
        <p:sp>
          <p:nvSpPr>
            <p:cNvPr id="24" name="对角圆角矩形 7"/>
            <p:cNvSpPr/>
            <p:nvPr>
              <p:custDataLst>
                <p:tags r:id="rId5"/>
              </p:custDataLst>
            </p:nvPr>
          </p:nvSpPr>
          <p:spPr bwMode="auto">
            <a:xfrm>
              <a:off x="8013" y="5865"/>
              <a:ext cx="6575" cy="1020"/>
            </a:xfrm>
            <a:prstGeom prst="round2DiagRect">
              <a:avLst>
                <a:gd name="adj1" fmla="val 20943"/>
                <a:gd name="adj2" fmla="val 0"/>
              </a:avLst>
            </a:prstGeom>
            <a:solidFill>
              <a:srgbClr val="1353A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kumimoji="0" lang="zh-CN" altLang="en-US" sz="1800">
                <a:latin typeface="+mn-ea"/>
              </a:endParaRPr>
            </a:p>
          </p:txBody>
        </p:sp>
        <p:sp>
          <p:nvSpPr>
            <p:cNvPr id="25" name="TextBox 11"/>
            <p:cNvSpPr txBox="1">
              <a:spLocks noChangeArrowheads="1"/>
            </p:cNvSpPr>
            <p:nvPr>
              <p:custDataLst>
                <p:tags r:id="rId6"/>
              </p:custDataLst>
            </p:nvPr>
          </p:nvSpPr>
          <p:spPr bwMode="auto">
            <a:xfrm>
              <a:off x="8188" y="6120"/>
              <a:ext cx="7742" cy="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lnSpc>
                  <a:spcPct val="90000"/>
                </a:lnSpc>
                <a:spcBef>
                  <a:spcPts val="1000"/>
                </a:spcBef>
                <a:buFont typeface="Arial" panose="020B060402020209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9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9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fontAlgn="auto" hangingPunct="1">
                <a:spcBef>
                  <a:spcPts val="0"/>
                </a:spcBef>
                <a:spcAft>
                  <a:spcPts val="0"/>
                </a:spcAft>
                <a:buNone/>
                <a:defRPr/>
              </a:pPr>
              <a:r>
                <a:rPr kumimoji="0" lang="en-US" altLang="zh-CN" sz="2800" dirty="0">
                  <a:solidFill>
                    <a:schemeClr val="bg1"/>
                  </a:solidFill>
                  <a:latin typeface="+mn-ea"/>
                  <a:ea typeface="+mn-ea"/>
                  <a:cs typeface="+mn-ea"/>
                </a:rPr>
                <a:t>4.4   </a:t>
              </a:r>
              <a:r>
                <a:rPr kumimoji="0" lang="zh-CN" altLang="en-US" sz="2800" dirty="0">
                  <a:solidFill>
                    <a:schemeClr val="bg1"/>
                  </a:solidFill>
                  <a:latin typeface="+mn-ea"/>
                  <a:ea typeface="+mn-ea"/>
                  <a:cs typeface="+mn-ea"/>
                </a:rPr>
                <a:t>字典（</a:t>
              </a:r>
              <a:r>
                <a:rPr kumimoji="0" lang="en-US" altLang="zh-CN" sz="2800" dirty="0">
                  <a:solidFill>
                    <a:schemeClr val="bg1"/>
                  </a:solidFill>
                  <a:latin typeface="+mn-ea"/>
                  <a:ea typeface="+mn-ea"/>
                  <a:cs typeface="+mn-ea"/>
                </a:rPr>
                <a:t>Dict</a:t>
              </a:r>
              <a:r>
                <a:rPr kumimoji="0" lang="zh-CN" altLang="en-US" sz="2800" dirty="0">
                  <a:solidFill>
                    <a:schemeClr val="bg1"/>
                  </a:solidFill>
                  <a:latin typeface="+mn-ea"/>
                  <a:ea typeface="+mn-ea"/>
                  <a:cs typeface="+mn-ea"/>
                </a:rPr>
                <a:t>）</a:t>
              </a: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4"/>
          <p:cNvSpPr txBox="1">
            <a:spLocks noChangeArrowheads="1"/>
          </p:cNvSpPr>
          <p:nvPr/>
        </p:nvSpPr>
        <p:spPr bwMode="auto">
          <a:xfrm>
            <a:off x="590053" y="1602323"/>
            <a:ext cx="11010544" cy="11350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90204" pitchFamily="34" charset="0"/>
                <a:ea typeface="宋体" pitchFamily="2" charset="-122"/>
              </a:defRPr>
            </a:lvl2pPr>
            <a:lvl3pPr defTabSz="720725" eaLnBrk="0" hangingPunct="0">
              <a:defRPr sz="1600">
                <a:latin typeface="Arial" panose="020B0604020202090204" pitchFamily="34" charset="0"/>
                <a:ea typeface="宋体" pitchFamily="2" charset="-122"/>
              </a:defRPr>
            </a:lvl3pPr>
            <a:lvl4pPr defTabSz="720725" eaLnBrk="0" hangingPunct="0">
              <a:defRPr sz="1600">
                <a:latin typeface="Arial" panose="020B0604020202090204" pitchFamily="34" charset="0"/>
                <a:ea typeface="宋体" pitchFamily="2" charset="-122"/>
              </a:defRPr>
            </a:lvl4pPr>
            <a:lvl5pPr defTabSz="720725" eaLnBrk="0" hangingPunct="0">
              <a:defRPr sz="1600">
                <a:latin typeface="Arial" panose="020B0604020202090204" pitchFamily="34" charset="0"/>
                <a:ea typeface="宋体" pitchFamily="2" charset="-122"/>
              </a:defRPr>
            </a:lvl5pPr>
            <a:lvl6pPr defTabSz="720725" eaLnBrk="0" fontAlgn="base" hangingPunct="0">
              <a:spcBef>
                <a:spcPct val="0"/>
              </a:spcBef>
              <a:spcAft>
                <a:spcPct val="0"/>
              </a:spcAft>
              <a:defRPr sz="1600">
                <a:latin typeface="Arial" panose="020B0604020202090204" pitchFamily="34" charset="0"/>
                <a:ea typeface="宋体" pitchFamily="2" charset="-122"/>
              </a:defRPr>
            </a:lvl6pPr>
            <a:lvl7pPr defTabSz="720725" eaLnBrk="0" fontAlgn="base" hangingPunct="0">
              <a:spcBef>
                <a:spcPct val="0"/>
              </a:spcBef>
              <a:spcAft>
                <a:spcPct val="0"/>
              </a:spcAft>
              <a:defRPr sz="1600">
                <a:latin typeface="Arial" panose="020B0604020202090204" pitchFamily="34" charset="0"/>
                <a:ea typeface="宋体" pitchFamily="2" charset="-122"/>
              </a:defRPr>
            </a:lvl7pPr>
            <a:lvl8pPr defTabSz="720725" eaLnBrk="0" fontAlgn="base" hangingPunct="0">
              <a:spcBef>
                <a:spcPct val="0"/>
              </a:spcBef>
              <a:spcAft>
                <a:spcPct val="0"/>
              </a:spcAft>
              <a:defRPr sz="1600">
                <a:latin typeface="Arial" panose="020B0604020202090204" pitchFamily="34" charset="0"/>
                <a:ea typeface="宋体" pitchFamily="2" charset="-122"/>
              </a:defRPr>
            </a:lvl8pPr>
            <a:lvl9pPr defTabSz="720725" eaLnBrk="0" fontAlgn="base" hangingPunct="0">
              <a:spcBef>
                <a:spcPct val="0"/>
              </a:spcBef>
              <a:spcAft>
                <a:spcPct val="0"/>
              </a:spcAft>
              <a:defRPr sz="1600">
                <a:latin typeface="Arial" panose="020B0604020202090204" pitchFamily="34" charset="0"/>
                <a:ea typeface="宋体" pitchFamily="2" charset="-122"/>
              </a:defRPr>
            </a:lvl9pPr>
          </a:lstStyle>
          <a:p>
            <a:pPr indent="0">
              <a:lnSpc>
                <a:spcPct val="150000"/>
              </a:lnSpc>
            </a:pPr>
            <a:r>
              <a:rPr lang="en-US" altLang="zh-CN" sz="2400" dirty="0"/>
              <a:t>Python</a:t>
            </a:r>
            <a:r>
              <a:rPr lang="zh-CN" altLang="zh-CN" sz="2400" dirty="0"/>
              <a:t>列表的创建方式非常简单，既可以直接使用中括号“</a:t>
            </a:r>
            <a:r>
              <a:rPr lang="en-US" altLang="zh-CN" sz="2400" dirty="0">
                <a:solidFill>
                  <a:srgbClr val="FF0000"/>
                </a:solidFill>
              </a:rPr>
              <a:t>[]</a:t>
            </a:r>
            <a:r>
              <a:rPr lang="zh-CN" altLang="zh-CN" sz="2400" dirty="0"/>
              <a:t>”创建，也可以使用内置的</a:t>
            </a:r>
            <a:r>
              <a:rPr lang="en-US" altLang="zh-CN" sz="2400" dirty="0">
                <a:solidFill>
                  <a:srgbClr val="FF0000"/>
                </a:solidFill>
              </a:rPr>
              <a:t>list()</a:t>
            </a:r>
            <a:r>
              <a:rPr lang="zh-CN" altLang="zh-CN" sz="2400" dirty="0"/>
              <a:t>函数快速创建</a:t>
            </a:r>
            <a:r>
              <a:rPr lang="zh-CN" altLang="en-US" sz="2400" dirty="0"/>
              <a:t>。</a:t>
            </a:r>
            <a:endParaRPr lang="zh-CN" altLang="en-US" sz="2400" dirty="0">
              <a:solidFill>
                <a:schemeClr val="tx1">
                  <a:lumMod val="75000"/>
                  <a:lumOff val="25000"/>
                </a:schemeClr>
              </a:solidFill>
            </a:endParaRPr>
          </a:p>
        </p:txBody>
      </p:sp>
      <p:sp>
        <p:nvSpPr>
          <p:cNvPr id="2" name="标题 1"/>
          <p:cNvSpPr>
            <a:spLocks noGrp="1"/>
          </p:cNvSpPr>
          <p:nvPr>
            <p:ph type="title" idx="4294967295"/>
          </p:nvPr>
        </p:nvSpPr>
        <p:spPr>
          <a:xfrm>
            <a:off x="1754659" y="381045"/>
            <a:ext cx="7007225" cy="485140"/>
          </a:xfrm>
          <a:noFill/>
          <a:effectLst>
            <a:reflection blurRad="6350" stA="50000" endA="300" endPos="38500" dist="50800" dir="5400000" sy="-100000" algn="bl" rotWithShape="0"/>
          </a:effectLst>
        </p:spPr>
        <p:txBody>
          <a:bodyPr vert="horz" wrap="square" lIns="91440" tIns="45720" rIns="91440" bIns="45720" rtlCol="0" anchor="ctr">
            <a:spAutoFit/>
          </a:bodyPr>
          <a:lstStyle/>
          <a:p>
            <a:r>
              <a:rPr lang="en-US" altLang="zh-CN" sz="3200" dirty="0">
                <a:solidFill>
                  <a:srgbClr val="1353A2"/>
                </a:solidFill>
                <a:latin typeface="微软雅黑" panose="020B0503020204020204" pitchFamily="34" charset="-122"/>
                <a:ea typeface="微软雅黑" panose="020B0503020204020204" pitchFamily="34" charset="-122"/>
                <a:cs typeface="+mn-cs"/>
              </a:rPr>
              <a:t>4.1 </a:t>
            </a:r>
            <a:r>
              <a:rPr lang="zh-CN" altLang="en-US" sz="3200" dirty="0">
                <a:solidFill>
                  <a:srgbClr val="1353A2"/>
                </a:solidFill>
                <a:latin typeface="微软雅黑" panose="020B0503020204020204" pitchFamily="34" charset="-122"/>
                <a:ea typeface="微软雅黑" panose="020B0503020204020204" pitchFamily="34" charset="-122"/>
                <a:cs typeface="+mn-cs"/>
              </a:rPr>
              <a:t>列表（创建）</a:t>
            </a:r>
          </a:p>
        </p:txBody>
      </p:sp>
      <p:grpSp>
        <p:nvGrpSpPr>
          <p:cNvPr id="28" name="组合 27"/>
          <p:cNvGrpSpPr/>
          <p:nvPr/>
        </p:nvGrpSpPr>
        <p:grpSpPr>
          <a:xfrm>
            <a:off x="761999" y="3448591"/>
            <a:ext cx="5625616" cy="1938992"/>
            <a:chOff x="789292" y="3124829"/>
            <a:chExt cx="5625616" cy="1938992"/>
          </a:xfrm>
        </p:grpSpPr>
        <p:sp>
          <p:nvSpPr>
            <p:cNvPr id="29" name="矩形 28"/>
            <p:cNvSpPr/>
            <p:nvPr/>
          </p:nvSpPr>
          <p:spPr>
            <a:xfrm>
              <a:off x="789292" y="3124829"/>
              <a:ext cx="5625615" cy="1938992"/>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sz="2000" kern="100" dirty="0">
                  <a:solidFill>
                    <a:srgbClr val="1353A2"/>
                  </a:solidFill>
                  <a:latin typeface="微软雅黑" panose="020B0503020204020204" pitchFamily="34" charset="-122"/>
                  <a:ea typeface="微软雅黑" panose="020B0503020204020204" pitchFamily="34" charset="-122"/>
                </a:rPr>
                <a:t>list_one = [] 	# </a:t>
              </a:r>
              <a:r>
                <a:rPr lang="zh-CN" altLang="en-US" sz="2000" kern="100" dirty="0">
                  <a:solidFill>
                    <a:srgbClr val="1353A2"/>
                  </a:solidFill>
                  <a:latin typeface="微软雅黑" panose="020B0503020204020204" pitchFamily="34" charset="-122"/>
                  <a:ea typeface="微软雅黑" panose="020B0503020204020204" pitchFamily="34" charset="-122"/>
                </a:rPr>
                <a:t>使用</a:t>
              </a:r>
              <a:r>
                <a:rPr lang="en-US" altLang="zh-CN" sz="2000" kern="100" dirty="0">
                  <a:solidFill>
                    <a:srgbClr val="1353A2"/>
                  </a:solidFill>
                  <a:latin typeface="微软雅黑" panose="020B0503020204020204" pitchFamily="34" charset="-122"/>
                  <a:ea typeface="微软雅黑" panose="020B0503020204020204" pitchFamily="34" charset="-122"/>
                </a:rPr>
                <a:t>[]</a:t>
              </a:r>
              <a:r>
                <a:rPr lang="zh-CN" altLang="en-US" sz="2000" kern="100" dirty="0">
                  <a:solidFill>
                    <a:srgbClr val="1353A2"/>
                  </a:solidFill>
                  <a:latin typeface="微软雅黑" panose="020B0503020204020204" pitchFamily="34" charset="-122"/>
                  <a:ea typeface="微软雅黑" panose="020B0503020204020204" pitchFamily="34" charset="-122"/>
                </a:rPr>
                <a:t>创建空列表</a:t>
              </a:r>
              <a:endParaRPr lang="en-US" altLang="zh-CN" sz="2000" kern="100" dirty="0">
                <a:solidFill>
                  <a:srgbClr val="1353A2"/>
                </a:solidFill>
                <a:latin typeface="微软雅黑" panose="020B0503020204020204" pitchFamily="34" charset="-122"/>
                <a:ea typeface="微软雅黑" panose="020B0503020204020204" pitchFamily="34" charset="-122"/>
              </a:endParaRPr>
            </a:p>
            <a:p>
              <a:pPr>
                <a:lnSpc>
                  <a:spcPct val="150000"/>
                </a:lnSpc>
              </a:pPr>
              <a:r>
                <a:rPr lang="en-US" altLang="zh-CN" sz="2000" kern="100" dirty="0">
                  <a:solidFill>
                    <a:srgbClr val="1353A2"/>
                  </a:solidFill>
                  <a:latin typeface="微软雅黑" panose="020B0503020204020204" pitchFamily="34" charset="-122"/>
                  <a:ea typeface="微软雅黑" panose="020B0503020204020204" pitchFamily="34" charset="-122"/>
                </a:rPr>
                <a:t>list_two = ['p', 'y', 't', 'h', 'o', 'n']</a:t>
              </a:r>
            </a:p>
            <a:p>
              <a:pPr>
                <a:lnSpc>
                  <a:spcPct val="150000"/>
                </a:lnSpc>
              </a:pPr>
              <a:r>
                <a:rPr lang="en-US" altLang="zh-CN" sz="2000" kern="100" dirty="0">
                  <a:solidFill>
                    <a:srgbClr val="1353A2"/>
                  </a:solidFill>
                  <a:latin typeface="微软雅黑" panose="020B0503020204020204" pitchFamily="34" charset="-122"/>
                  <a:ea typeface="微软雅黑" panose="020B0503020204020204" pitchFamily="34" charset="-122"/>
                </a:rPr>
                <a:t>li_two = list() 	 # </a:t>
              </a:r>
              <a:r>
                <a:rPr lang="zh-CN" altLang="en-US" sz="2000" kern="100" dirty="0">
                  <a:solidFill>
                    <a:srgbClr val="1353A2"/>
                  </a:solidFill>
                  <a:latin typeface="微软雅黑" panose="020B0503020204020204" pitchFamily="34" charset="-122"/>
                  <a:ea typeface="微软雅黑" panose="020B0503020204020204" pitchFamily="34" charset="-122"/>
                </a:rPr>
                <a:t>使用</a:t>
              </a:r>
              <a:r>
                <a:rPr lang="en-US" altLang="zh-CN" sz="2000" kern="100" dirty="0">
                  <a:solidFill>
                    <a:srgbClr val="1353A2"/>
                  </a:solidFill>
                  <a:latin typeface="微软雅黑" panose="020B0503020204020204" pitchFamily="34" charset="-122"/>
                  <a:ea typeface="微软雅黑" panose="020B0503020204020204" pitchFamily="34" charset="-122"/>
                </a:rPr>
                <a:t>list()</a:t>
              </a:r>
              <a:r>
                <a:rPr lang="zh-CN" altLang="en-US" sz="2000" kern="100" dirty="0">
                  <a:solidFill>
                    <a:srgbClr val="1353A2"/>
                  </a:solidFill>
                  <a:latin typeface="微软雅黑" panose="020B0503020204020204" pitchFamily="34" charset="-122"/>
                  <a:ea typeface="微软雅黑" panose="020B0503020204020204" pitchFamily="34" charset="-122"/>
                </a:rPr>
                <a:t>创建空列表</a:t>
              </a:r>
              <a:endParaRPr lang="en-US" altLang="zh-CN" sz="2000" kern="100" dirty="0">
                <a:solidFill>
                  <a:srgbClr val="1353A2"/>
                </a:solidFill>
                <a:latin typeface="微软雅黑" panose="020B0503020204020204" pitchFamily="34" charset="-122"/>
                <a:ea typeface="微软雅黑" panose="020B0503020204020204" pitchFamily="34" charset="-122"/>
              </a:endParaRPr>
            </a:p>
            <a:p>
              <a:pPr>
                <a:lnSpc>
                  <a:spcPct val="150000"/>
                </a:lnSpc>
              </a:pPr>
              <a:r>
                <a:rPr lang="en-US" altLang="zh-CN" sz="2000" kern="100" dirty="0">
                  <a:solidFill>
                    <a:srgbClr val="1353A2"/>
                  </a:solidFill>
                  <a:latin typeface="微软雅黑" panose="020B0503020204020204" pitchFamily="34" charset="-122"/>
                  <a:ea typeface="微软雅黑" panose="020B0503020204020204" pitchFamily="34" charset="-122"/>
                </a:rPr>
                <a:t>li_two = list('python') 	</a:t>
              </a:r>
              <a:endParaRPr lang="zh-CN" altLang="en-US" sz="2000" kern="100" dirty="0">
                <a:solidFill>
                  <a:srgbClr val="1353A2"/>
                </a:solidFill>
                <a:latin typeface="微软雅黑" panose="020B0503020204020204" pitchFamily="34" charset="-122"/>
                <a:ea typeface="微软雅黑" panose="020B0503020204020204" pitchFamily="34" charset="-122"/>
              </a:endParaRPr>
            </a:p>
          </p:txBody>
        </p:sp>
        <p:sp>
          <p:nvSpPr>
            <p:cNvPr id="33" name="矩形 32"/>
            <p:cNvSpPr/>
            <p:nvPr/>
          </p:nvSpPr>
          <p:spPr>
            <a:xfrm>
              <a:off x="5650173" y="3124829"/>
              <a:ext cx="764735" cy="437203"/>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示例</a:t>
              </a:r>
            </a:p>
          </p:txBody>
        </p:sp>
      </p:gr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69181" y="2746242"/>
            <a:ext cx="4511540" cy="30134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0-#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69181" y="3375770"/>
            <a:ext cx="4511540" cy="30134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 Box 44"/>
          <p:cNvSpPr txBox="1">
            <a:spLocks noChangeArrowheads="1"/>
          </p:cNvSpPr>
          <p:nvPr/>
        </p:nvSpPr>
        <p:spPr bwMode="auto">
          <a:xfrm>
            <a:off x="590053" y="1311935"/>
            <a:ext cx="11010544" cy="206383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90204" pitchFamily="34" charset="0"/>
                <a:ea typeface="宋体" pitchFamily="2" charset="-122"/>
              </a:defRPr>
            </a:lvl2pPr>
            <a:lvl3pPr defTabSz="720725" eaLnBrk="0" hangingPunct="0">
              <a:defRPr sz="1600">
                <a:latin typeface="Arial" panose="020B0604020202090204" pitchFamily="34" charset="0"/>
                <a:ea typeface="宋体" pitchFamily="2" charset="-122"/>
              </a:defRPr>
            </a:lvl3pPr>
            <a:lvl4pPr defTabSz="720725" eaLnBrk="0" hangingPunct="0">
              <a:defRPr sz="1600">
                <a:latin typeface="Arial" panose="020B0604020202090204" pitchFamily="34" charset="0"/>
                <a:ea typeface="宋体" pitchFamily="2" charset="-122"/>
              </a:defRPr>
            </a:lvl4pPr>
            <a:lvl5pPr defTabSz="720725" eaLnBrk="0" hangingPunct="0">
              <a:defRPr sz="1600">
                <a:latin typeface="Arial" panose="020B0604020202090204" pitchFamily="34" charset="0"/>
                <a:ea typeface="宋体" pitchFamily="2" charset="-122"/>
              </a:defRPr>
            </a:lvl5pPr>
            <a:lvl6pPr defTabSz="720725" eaLnBrk="0" fontAlgn="base" hangingPunct="0">
              <a:spcBef>
                <a:spcPct val="0"/>
              </a:spcBef>
              <a:spcAft>
                <a:spcPct val="0"/>
              </a:spcAft>
              <a:defRPr sz="1600">
                <a:latin typeface="Arial" panose="020B0604020202090204" pitchFamily="34" charset="0"/>
                <a:ea typeface="宋体" pitchFamily="2" charset="-122"/>
              </a:defRPr>
            </a:lvl6pPr>
            <a:lvl7pPr defTabSz="720725" eaLnBrk="0" fontAlgn="base" hangingPunct="0">
              <a:spcBef>
                <a:spcPct val="0"/>
              </a:spcBef>
              <a:spcAft>
                <a:spcPct val="0"/>
              </a:spcAft>
              <a:defRPr sz="1600">
                <a:latin typeface="Arial" panose="020B0604020202090204" pitchFamily="34" charset="0"/>
                <a:ea typeface="宋体" pitchFamily="2" charset="-122"/>
              </a:defRPr>
            </a:lvl7pPr>
            <a:lvl8pPr defTabSz="720725" eaLnBrk="0" fontAlgn="base" hangingPunct="0">
              <a:spcBef>
                <a:spcPct val="0"/>
              </a:spcBef>
              <a:spcAft>
                <a:spcPct val="0"/>
              </a:spcAft>
              <a:defRPr sz="1600">
                <a:latin typeface="Arial" panose="020B0604020202090204" pitchFamily="34" charset="0"/>
                <a:ea typeface="宋体" pitchFamily="2" charset="-122"/>
              </a:defRPr>
            </a:lvl8pPr>
            <a:lvl9pPr defTabSz="720725" eaLnBrk="0" fontAlgn="base" hangingPunct="0">
              <a:spcBef>
                <a:spcPct val="0"/>
              </a:spcBef>
              <a:spcAft>
                <a:spcPct val="0"/>
              </a:spcAft>
              <a:defRPr sz="1600">
                <a:latin typeface="Arial" panose="020B0604020202090204" pitchFamily="34" charset="0"/>
                <a:ea typeface="宋体" pitchFamily="2" charset="-122"/>
              </a:defRPr>
            </a:lvl9pPr>
          </a:lstStyle>
          <a:p>
            <a:pPr marL="342900" indent="-342900">
              <a:lnSpc>
                <a:spcPct val="150000"/>
              </a:lnSpc>
              <a:buFont typeface="Arial" panose="020B0604020202090204" pitchFamily="34" charset="0"/>
              <a:buChar char="•"/>
            </a:pPr>
            <a:r>
              <a:rPr lang="zh-CN" altLang="en-US" sz="2200" dirty="0"/>
              <a:t>在</a:t>
            </a:r>
            <a:r>
              <a:rPr lang="en-US" altLang="zh-CN" sz="2200" dirty="0"/>
              <a:t>Python</a:t>
            </a:r>
            <a:r>
              <a:rPr lang="zh-CN" altLang="en-US" sz="2200" dirty="0"/>
              <a:t>中，支持通过</a:t>
            </a:r>
            <a:r>
              <a:rPr lang="en-US" altLang="zh-CN" sz="2200" dirty="0"/>
              <a:t>for…in…</a:t>
            </a:r>
            <a:r>
              <a:rPr lang="zh-CN" altLang="en-US" sz="2200" dirty="0"/>
              <a:t>语句迭代获取数据的对象就是可迭代对象。</a:t>
            </a:r>
            <a:endParaRPr lang="en-US" altLang="zh-CN" sz="2200" dirty="0"/>
          </a:p>
          <a:p>
            <a:pPr marL="342900" indent="-342900">
              <a:lnSpc>
                <a:spcPct val="150000"/>
              </a:lnSpc>
              <a:buFont typeface="Arial" panose="020B0604020202090204" pitchFamily="34" charset="0"/>
              <a:buChar char="•"/>
            </a:pPr>
            <a:r>
              <a:rPr lang="zh-CN" altLang="en-US" sz="2200" dirty="0"/>
              <a:t>我们学习过可迭代的类型有字符串和列表，后续学习的集合、字典、文件也是可迭代类型的对象。</a:t>
            </a:r>
            <a:endParaRPr lang="en-US" altLang="zh-CN" sz="2200" dirty="0"/>
          </a:p>
          <a:p>
            <a:pPr marL="342900" indent="-342900">
              <a:lnSpc>
                <a:spcPct val="150000"/>
              </a:lnSpc>
              <a:buFont typeface="Arial" panose="020B0604020202090204" pitchFamily="34" charset="0"/>
              <a:buChar char="•"/>
            </a:pPr>
            <a:r>
              <a:rPr lang="zh-CN" altLang="en-US" sz="2200" dirty="0"/>
              <a:t>使用</a:t>
            </a:r>
            <a:r>
              <a:rPr lang="en-US" altLang="zh-CN" sz="2200" dirty="0">
                <a:solidFill>
                  <a:srgbClr val="FF0000"/>
                </a:solidFill>
              </a:rPr>
              <a:t>isinstance()</a:t>
            </a:r>
            <a:r>
              <a:rPr lang="zh-CN" altLang="en-US" sz="2200" dirty="0"/>
              <a:t>函数可以判断目标是否为可迭代对象，返回</a:t>
            </a:r>
            <a:r>
              <a:rPr lang="en-US" altLang="zh-CN" sz="2200" dirty="0"/>
              <a:t>True</a:t>
            </a:r>
            <a:r>
              <a:rPr lang="zh-CN" altLang="en-US" sz="2200" dirty="0"/>
              <a:t>表示为可迭代对象。</a:t>
            </a:r>
          </a:p>
        </p:txBody>
      </p:sp>
      <p:sp>
        <p:nvSpPr>
          <p:cNvPr id="2" name="标题 1"/>
          <p:cNvSpPr>
            <a:spLocks noGrp="1"/>
          </p:cNvSpPr>
          <p:nvPr>
            <p:ph type="title" idx="4294967295"/>
          </p:nvPr>
        </p:nvSpPr>
        <p:spPr>
          <a:xfrm>
            <a:off x="1688756" y="468764"/>
            <a:ext cx="7007225" cy="534988"/>
          </a:xfrm>
          <a:noFill/>
          <a:effectLst>
            <a:reflection blurRad="6350" stA="50000" endA="300" endPos="38500" dist="50800" dir="5400000" sy="-100000" algn="bl" rotWithShape="0"/>
          </a:effectLst>
        </p:spPr>
        <p:txBody>
          <a:bodyPr vert="horz" wrap="square" lIns="91440" tIns="45720" rIns="91440" bIns="45720" rtlCol="0" anchor="ctr">
            <a:spAutoFit/>
          </a:bodyPr>
          <a:lstStyle/>
          <a:p>
            <a:r>
              <a:rPr lang="zh-CN" altLang="en-US" sz="3200" dirty="0">
                <a:solidFill>
                  <a:srgbClr val="1353A2"/>
                </a:solidFill>
                <a:latin typeface="微软雅黑" panose="020B0503020204020204" pitchFamily="34" charset="-122"/>
                <a:ea typeface="微软雅黑" panose="020B0503020204020204" pitchFamily="34" charset="-122"/>
                <a:cs typeface="+mn-cs"/>
              </a:rPr>
              <a:t>多学一招：</a:t>
            </a:r>
            <a:r>
              <a:rPr lang="zh-CN" altLang="zh-CN" sz="3200" dirty="0">
                <a:solidFill>
                  <a:srgbClr val="1353A2"/>
                </a:solidFill>
                <a:latin typeface="微软雅黑" panose="020B0503020204020204" pitchFamily="34" charset="-122"/>
                <a:ea typeface="微软雅黑" panose="020B0503020204020204" pitchFamily="34" charset="-122"/>
                <a:cs typeface="+mn-cs"/>
              </a:rPr>
              <a:t>可迭代对象</a:t>
            </a:r>
            <a:endParaRPr lang="zh-CN" altLang="en-US" sz="3200" dirty="0">
              <a:solidFill>
                <a:srgbClr val="1353A2"/>
              </a:solidFill>
              <a:latin typeface="微软雅黑" panose="020B0503020204020204" pitchFamily="34" charset="-122"/>
              <a:ea typeface="微软雅黑" panose="020B0503020204020204" pitchFamily="34" charset="-122"/>
              <a:cs typeface="+mn-cs"/>
            </a:endParaRPr>
          </a:p>
        </p:txBody>
      </p:sp>
      <p:grpSp>
        <p:nvGrpSpPr>
          <p:cNvPr id="28" name="组合 27"/>
          <p:cNvGrpSpPr/>
          <p:nvPr/>
        </p:nvGrpSpPr>
        <p:grpSpPr>
          <a:xfrm>
            <a:off x="723899" y="3827811"/>
            <a:ext cx="5663715" cy="1477328"/>
            <a:chOff x="617346" y="2479876"/>
            <a:chExt cx="5797562" cy="1477328"/>
          </a:xfrm>
        </p:grpSpPr>
        <p:sp>
          <p:nvSpPr>
            <p:cNvPr id="29" name="矩形 28"/>
            <p:cNvSpPr/>
            <p:nvPr/>
          </p:nvSpPr>
          <p:spPr>
            <a:xfrm>
              <a:off x="617346" y="2479876"/>
              <a:ext cx="5797562" cy="1477328"/>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sz="2000" kern="100" dirty="0">
                  <a:solidFill>
                    <a:srgbClr val="1353A2"/>
                  </a:solidFill>
                  <a:latin typeface="微软雅黑" panose="020B0503020204020204" pitchFamily="34" charset="-122"/>
                  <a:ea typeface="微软雅黑" panose="020B0503020204020204" pitchFamily="34" charset="-122"/>
                </a:rPr>
                <a:t>from collections.abc import Iterable</a:t>
              </a:r>
            </a:p>
            <a:p>
              <a:pPr>
                <a:lnSpc>
                  <a:spcPct val="150000"/>
                </a:lnSpc>
              </a:pPr>
              <a:r>
                <a:rPr lang="en-US" altLang="zh-CN" sz="2000" kern="100" dirty="0">
                  <a:solidFill>
                    <a:srgbClr val="1353A2"/>
                  </a:solidFill>
                  <a:latin typeface="微软雅黑" panose="020B0503020204020204" pitchFamily="34" charset="-122"/>
                  <a:ea typeface="微软雅黑" panose="020B0503020204020204" pitchFamily="34" charset="-122"/>
                </a:rPr>
                <a:t>ls = [3,4,5]</a:t>
              </a:r>
            </a:p>
            <a:p>
              <a:pPr>
                <a:lnSpc>
                  <a:spcPct val="150000"/>
                </a:lnSpc>
              </a:pPr>
              <a:r>
                <a:rPr lang="en-US" altLang="zh-CN" sz="2000" kern="100" dirty="0">
                  <a:solidFill>
                    <a:srgbClr val="1353A2"/>
                  </a:solidFill>
                  <a:latin typeface="微软雅黑" panose="020B0503020204020204" pitchFamily="34" charset="-122"/>
                  <a:ea typeface="微软雅黑" panose="020B0503020204020204" pitchFamily="34" charset="-122"/>
                </a:rPr>
                <a:t>print(isinstance(ls, Iterable))</a:t>
              </a:r>
            </a:p>
          </p:txBody>
        </p:sp>
        <p:sp>
          <p:nvSpPr>
            <p:cNvPr id="33" name="矩形 32"/>
            <p:cNvSpPr/>
            <p:nvPr/>
          </p:nvSpPr>
          <p:spPr>
            <a:xfrm>
              <a:off x="5650173" y="2496179"/>
              <a:ext cx="764735" cy="437203"/>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示例</a:t>
              </a:r>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0-#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02866" y="3011091"/>
            <a:ext cx="4244631" cy="2835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 Box 44"/>
          <p:cNvSpPr txBox="1">
            <a:spLocks noChangeArrowheads="1"/>
          </p:cNvSpPr>
          <p:nvPr/>
        </p:nvSpPr>
        <p:spPr bwMode="auto">
          <a:xfrm>
            <a:off x="590050" y="1546200"/>
            <a:ext cx="11157447" cy="64633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90204" pitchFamily="34" charset="0"/>
                <a:ea typeface="宋体" pitchFamily="2" charset="-122"/>
              </a:defRPr>
            </a:lvl2pPr>
            <a:lvl3pPr defTabSz="720725" eaLnBrk="0" hangingPunct="0">
              <a:defRPr sz="1600">
                <a:latin typeface="Arial" panose="020B0604020202090204" pitchFamily="34" charset="0"/>
                <a:ea typeface="宋体" pitchFamily="2" charset="-122"/>
              </a:defRPr>
            </a:lvl3pPr>
            <a:lvl4pPr defTabSz="720725" eaLnBrk="0" hangingPunct="0">
              <a:defRPr sz="1600">
                <a:latin typeface="Arial" panose="020B0604020202090204" pitchFamily="34" charset="0"/>
                <a:ea typeface="宋体" pitchFamily="2" charset="-122"/>
              </a:defRPr>
            </a:lvl4pPr>
            <a:lvl5pPr defTabSz="720725" eaLnBrk="0" hangingPunct="0">
              <a:defRPr sz="1600">
                <a:latin typeface="Arial" panose="020B0604020202090204" pitchFamily="34" charset="0"/>
                <a:ea typeface="宋体" pitchFamily="2" charset="-122"/>
              </a:defRPr>
            </a:lvl5pPr>
            <a:lvl6pPr defTabSz="720725" eaLnBrk="0" fontAlgn="base" hangingPunct="0">
              <a:spcBef>
                <a:spcPct val="0"/>
              </a:spcBef>
              <a:spcAft>
                <a:spcPct val="0"/>
              </a:spcAft>
              <a:defRPr sz="1600">
                <a:latin typeface="Arial" panose="020B0604020202090204" pitchFamily="34" charset="0"/>
                <a:ea typeface="宋体" pitchFamily="2" charset="-122"/>
              </a:defRPr>
            </a:lvl6pPr>
            <a:lvl7pPr defTabSz="720725" eaLnBrk="0" fontAlgn="base" hangingPunct="0">
              <a:spcBef>
                <a:spcPct val="0"/>
              </a:spcBef>
              <a:spcAft>
                <a:spcPct val="0"/>
              </a:spcAft>
              <a:defRPr sz="1600">
                <a:latin typeface="Arial" panose="020B0604020202090204" pitchFamily="34" charset="0"/>
                <a:ea typeface="宋体" pitchFamily="2" charset="-122"/>
              </a:defRPr>
            </a:lvl7pPr>
            <a:lvl8pPr defTabSz="720725" eaLnBrk="0" fontAlgn="base" hangingPunct="0">
              <a:spcBef>
                <a:spcPct val="0"/>
              </a:spcBef>
              <a:spcAft>
                <a:spcPct val="0"/>
              </a:spcAft>
              <a:defRPr sz="1600">
                <a:latin typeface="Arial" panose="020B0604020202090204" pitchFamily="34" charset="0"/>
                <a:ea typeface="宋体" pitchFamily="2" charset="-122"/>
              </a:defRPr>
            </a:lvl8pPr>
            <a:lvl9pPr defTabSz="720725" eaLnBrk="0" fontAlgn="base" hangingPunct="0">
              <a:spcBef>
                <a:spcPct val="0"/>
              </a:spcBef>
              <a:spcAft>
                <a:spcPct val="0"/>
              </a:spcAft>
              <a:defRPr sz="1600">
                <a:latin typeface="Arial" panose="020B0604020202090204" pitchFamily="34" charset="0"/>
                <a:ea typeface="宋体" pitchFamily="2" charset="-122"/>
              </a:defRPr>
            </a:lvl9pPr>
          </a:lstStyle>
          <a:p>
            <a:pPr indent="0">
              <a:lnSpc>
                <a:spcPct val="150000"/>
              </a:lnSpc>
            </a:pPr>
            <a:r>
              <a:rPr lang="zh-CN" altLang="en-US" sz="2400" dirty="0"/>
              <a:t>列表中的元素可以通过</a:t>
            </a:r>
            <a:r>
              <a:rPr lang="zh-CN" altLang="en-US" sz="2400" dirty="0">
                <a:solidFill>
                  <a:srgbClr val="FF0000"/>
                </a:solidFill>
              </a:rPr>
              <a:t>索引</a:t>
            </a:r>
            <a:r>
              <a:rPr lang="zh-CN" altLang="en-US" sz="2400" dirty="0"/>
              <a:t>或</a:t>
            </a:r>
            <a:r>
              <a:rPr lang="zh-CN" altLang="en-US" sz="2400" dirty="0">
                <a:solidFill>
                  <a:srgbClr val="FF0000"/>
                </a:solidFill>
              </a:rPr>
              <a:t>切片</a:t>
            </a:r>
            <a:r>
              <a:rPr lang="zh-CN" altLang="en-US" sz="2400" dirty="0"/>
              <a:t>这两种方式进行访问，也可以在</a:t>
            </a:r>
            <a:r>
              <a:rPr lang="zh-CN" altLang="en-US" sz="2400" dirty="0">
                <a:solidFill>
                  <a:srgbClr val="FF0000"/>
                </a:solidFill>
              </a:rPr>
              <a:t>循环中</a:t>
            </a:r>
            <a:r>
              <a:rPr lang="zh-CN" altLang="en-US" sz="2400" dirty="0"/>
              <a:t>依次访问。</a:t>
            </a:r>
          </a:p>
        </p:txBody>
      </p:sp>
      <p:sp>
        <p:nvSpPr>
          <p:cNvPr id="2" name="标题 1"/>
          <p:cNvSpPr>
            <a:spLocks noGrp="1"/>
          </p:cNvSpPr>
          <p:nvPr>
            <p:ph type="title" idx="4294967295"/>
          </p:nvPr>
        </p:nvSpPr>
        <p:spPr>
          <a:xfrm>
            <a:off x="1680519" y="485070"/>
            <a:ext cx="7007225" cy="485140"/>
          </a:xfrm>
          <a:noFill/>
          <a:effectLst>
            <a:reflection blurRad="6350" stA="50000" endA="300" endPos="38500" dist="50800" dir="5400000" sy="-100000" algn="bl" rotWithShape="0"/>
          </a:effectLst>
        </p:spPr>
        <p:txBody>
          <a:bodyPr vert="horz" wrap="square" lIns="91440" tIns="45720" rIns="91440" bIns="45720" rtlCol="0" anchor="ctr">
            <a:spAutoFit/>
          </a:bodyPr>
          <a:lstStyle/>
          <a:p>
            <a:r>
              <a:rPr lang="en-US" altLang="zh-CN" sz="3200" dirty="0">
                <a:solidFill>
                  <a:srgbClr val="1353A2"/>
                </a:solidFill>
                <a:latin typeface="微软雅黑" panose="020B0503020204020204" pitchFamily="34" charset="-122"/>
                <a:ea typeface="微软雅黑" panose="020B0503020204020204" pitchFamily="34" charset="-122"/>
                <a:cs typeface="+mn-cs"/>
              </a:rPr>
              <a:t>4.1</a:t>
            </a:r>
            <a:r>
              <a:rPr lang="zh-CN" altLang="en-US" sz="3200" dirty="0">
                <a:solidFill>
                  <a:srgbClr val="1353A2"/>
                </a:solidFill>
                <a:latin typeface="微软雅黑" panose="020B0503020204020204" pitchFamily="34" charset="-122"/>
                <a:ea typeface="微软雅黑" panose="020B0503020204020204" pitchFamily="34" charset="-122"/>
                <a:cs typeface="+mn-cs"/>
              </a:rPr>
              <a:t>列表（访问）</a:t>
            </a:r>
          </a:p>
        </p:txBody>
      </p:sp>
      <p:grpSp>
        <p:nvGrpSpPr>
          <p:cNvPr id="28" name="组合 27"/>
          <p:cNvGrpSpPr/>
          <p:nvPr/>
        </p:nvGrpSpPr>
        <p:grpSpPr>
          <a:xfrm>
            <a:off x="771524" y="2503260"/>
            <a:ext cx="6450081" cy="507831"/>
            <a:chOff x="617346" y="3124828"/>
            <a:chExt cx="5797562" cy="507831"/>
          </a:xfrm>
        </p:grpSpPr>
        <p:sp>
          <p:nvSpPr>
            <p:cNvPr id="29" name="矩形 28"/>
            <p:cNvSpPr/>
            <p:nvPr/>
          </p:nvSpPr>
          <p:spPr>
            <a:xfrm>
              <a:off x="617346" y="3124829"/>
              <a:ext cx="5797562" cy="458908"/>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list_one = ["Java", "C#", "Python", "PHP"]</a:t>
              </a:r>
            </a:p>
          </p:txBody>
        </p:sp>
        <p:sp>
          <p:nvSpPr>
            <p:cNvPr id="33" name="矩形 32"/>
            <p:cNvSpPr/>
            <p:nvPr/>
          </p:nvSpPr>
          <p:spPr>
            <a:xfrm>
              <a:off x="5650173" y="3124828"/>
              <a:ext cx="764735" cy="507831"/>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示例</a:t>
              </a:r>
            </a:p>
          </p:txBody>
        </p:sp>
      </p:grpSp>
      <p:grpSp>
        <p:nvGrpSpPr>
          <p:cNvPr id="9" name="组合 8"/>
          <p:cNvGrpSpPr/>
          <p:nvPr/>
        </p:nvGrpSpPr>
        <p:grpSpPr>
          <a:xfrm>
            <a:off x="771524" y="3381256"/>
            <a:ext cx="6450081" cy="507831"/>
            <a:chOff x="617346" y="3124828"/>
            <a:chExt cx="5797562" cy="507831"/>
          </a:xfrm>
        </p:grpSpPr>
        <p:sp>
          <p:nvSpPr>
            <p:cNvPr id="10" name="矩形 9"/>
            <p:cNvSpPr/>
            <p:nvPr/>
          </p:nvSpPr>
          <p:spPr>
            <a:xfrm>
              <a:off x="617346" y="3124829"/>
              <a:ext cx="5797562" cy="458908"/>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print(list_one[1]) </a:t>
              </a:r>
            </a:p>
          </p:txBody>
        </p:sp>
        <p:sp>
          <p:nvSpPr>
            <p:cNvPr id="11" name="矩形 10"/>
            <p:cNvSpPr/>
            <p:nvPr/>
          </p:nvSpPr>
          <p:spPr>
            <a:xfrm>
              <a:off x="5650173" y="3124828"/>
              <a:ext cx="764735" cy="507831"/>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索引</a:t>
              </a:r>
            </a:p>
          </p:txBody>
        </p:sp>
      </p:grpSp>
      <p:grpSp>
        <p:nvGrpSpPr>
          <p:cNvPr id="13" name="组合 12"/>
          <p:cNvGrpSpPr/>
          <p:nvPr/>
        </p:nvGrpSpPr>
        <p:grpSpPr>
          <a:xfrm>
            <a:off x="771522" y="4206900"/>
            <a:ext cx="6450081" cy="507831"/>
            <a:chOff x="617346" y="3124828"/>
            <a:chExt cx="5797562" cy="507831"/>
          </a:xfrm>
        </p:grpSpPr>
        <p:sp>
          <p:nvSpPr>
            <p:cNvPr id="14" name="矩形 13"/>
            <p:cNvSpPr/>
            <p:nvPr/>
          </p:nvSpPr>
          <p:spPr>
            <a:xfrm>
              <a:off x="617346" y="3124829"/>
              <a:ext cx="5797562" cy="458908"/>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print(list_one</a:t>
              </a:r>
              <a:r>
                <a:rPr lang="en-US" altLang="zh-CN" kern="100">
                  <a:solidFill>
                    <a:srgbClr val="1353A2"/>
                  </a:solidFill>
                  <a:latin typeface="微软雅黑" panose="020B0503020204020204" pitchFamily="34" charset="-122"/>
                  <a:ea typeface="微软雅黑" panose="020B0503020204020204" pitchFamily="34" charset="-122"/>
                </a:rPr>
                <a:t>[1</a:t>
              </a:r>
              <a:r>
                <a:rPr lang="en-US" altLang="zh-CN" kern="100" dirty="0">
                  <a:solidFill>
                    <a:srgbClr val="1353A2"/>
                  </a:solidFill>
                  <a:latin typeface="微软雅黑" panose="020B0503020204020204" pitchFamily="34" charset="-122"/>
                  <a:ea typeface="微软雅黑" panose="020B0503020204020204" pitchFamily="34" charset="-122"/>
                </a:rPr>
                <a:t>:</a:t>
              </a:r>
              <a:r>
                <a:rPr lang="en-US" altLang="zh-CN" kern="100">
                  <a:solidFill>
                    <a:srgbClr val="1353A2"/>
                  </a:solidFill>
                  <a:latin typeface="微软雅黑" panose="020B0503020204020204" pitchFamily="34" charset="-122"/>
                  <a:ea typeface="微软雅黑" panose="020B0503020204020204" pitchFamily="34" charset="-122"/>
                </a:rPr>
                <a:t>3]) </a:t>
              </a:r>
              <a:endParaRPr lang="en-US" altLang="zh-CN" kern="100" dirty="0">
                <a:solidFill>
                  <a:srgbClr val="1353A2"/>
                </a:solidFill>
                <a:latin typeface="微软雅黑" panose="020B0503020204020204" pitchFamily="34" charset="-122"/>
                <a:ea typeface="微软雅黑" panose="020B0503020204020204" pitchFamily="34" charset="-122"/>
              </a:endParaRPr>
            </a:p>
          </p:txBody>
        </p:sp>
        <p:sp>
          <p:nvSpPr>
            <p:cNvPr id="15" name="矩形 14"/>
            <p:cNvSpPr/>
            <p:nvPr/>
          </p:nvSpPr>
          <p:spPr>
            <a:xfrm>
              <a:off x="5650173" y="3124828"/>
              <a:ext cx="764735" cy="507831"/>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切片</a:t>
              </a:r>
            </a:p>
          </p:txBody>
        </p:sp>
      </p:grpSp>
      <p:grpSp>
        <p:nvGrpSpPr>
          <p:cNvPr id="16" name="组合 15"/>
          <p:cNvGrpSpPr/>
          <p:nvPr/>
        </p:nvGrpSpPr>
        <p:grpSpPr>
          <a:xfrm>
            <a:off x="771523" y="5107613"/>
            <a:ext cx="6450081" cy="874407"/>
            <a:chOff x="617346" y="2917079"/>
            <a:chExt cx="5797562" cy="874407"/>
          </a:xfrm>
        </p:grpSpPr>
        <p:sp>
          <p:nvSpPr>
            <p:cNvPr id="17" name="矩形 16"/>
            <p:cNvSpPr/>
            <p:nvPr/>
          </p:nvSpPr>
          <p:spPr>
            <a:xfrm>
              <a:off x="617346" y="2917079"/>
              <a:ext cx="5797562" cy="874407"/>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for li in li_one:</a:t>
              </a:r>
            </a:p>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    print(li, end=' ')</a:t>
              </a:r>
            </a:p>
          </p:txBody>
        </p:sp>
        <p:sp>
          <p:nvSpPr>
            <p:cNvPr id="18" name="矩形 17"/>
            <p:cNvSpPr/>
            <p:nvPr/>
          </p:nvSpPr>
          <p:spPr>
            <a:xfrm>
              <a:off x="5650172" y="2917079"/>
              <a:ext cx="764735" cy="507831"/>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循环</a:t>
              </a:r>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barn(inVertical)">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4"/>
          <p:cNvSpPr txBox="1">
            <a:spLocks noChangeArrowheads="1"/>
          </p:cNvSpPr>
          <p:nvPr/>
        </p:nvSpPr>
        <p:spPr bwMode="auto">
          <a:xfrm>
            <a:off x="590053" y="1430070"/>
            <a:ext cx="11010544" cy="12003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90204" pitchFamily="34" charset="0"/>
                <a:ea typeface="宋体" pitchFamily="2" charset="-122"/>
              </a:defRPr>
            </a:lvl2pPr>
            <a:lvl3pPr defTabSz="720725" eaLnBrk="0" hangingPunct="0">
              <a:defRPr sz="1600">
                <a:latin typeface="Arial" panose="020B0604020202090204" pitchFamily="34" charset="0"/>
                <a:ea typeface="宋体" pitchFamily="2" charset="-122"/>
              </a:defRPr>
            </a:lvl3pPr>
            <a:lvl4pPr defTabSz="720725" eaLnBrk="0" hangingPunct="0">
              <a:defRPr sz="1600">
                <a:latin typeface="Arial" panose="020B0604020202090204" pitchFamily="34" charset="0"/>
                <a:ea typeface="宋体" pitchFamily="2" charset="-122"/>
              </a:defRPr>
            </a:lvl4pPr>
            <a:lvl5pPr defTabSz="720725" eaLnBrk="0" hangingPunct="0">
              <a:defRPr sz="1600">
                <a:latin typeface="Arial" panose="020B0604020202090204" pitchFamily="34" charset="0"/>
                <a:ea typeface="宋体" pitchFamily="2" charset="-122"/>
              </a:defRPr>
            </a:lvl5pPr>
            <a:lvl6pPr defTabSz="720725" eaLnBrk="0" fontAlgn="base" hangingPunct="0">
              <a:spcBef>
                <a:spcPct val="0"/>
              </a:spcBef>
              <a:spcAft>
                <a:spcPct val="0"/>
              </a:spcAft>
              <a:defRPr sz="1600">
                <a:latin typeface="Arial" panose="020B0604020202090204" pitchFamily="34" charset="0"/>
                <a:ea typeface="宋体" pitchFamily="2" charset="-122"/>
              </a:defRPr>
            </a:lvl6pPr>
            <a:lvl7pPr defTabSz="720725" eaLnBrk="0" fontAlgn="base" hangingPunct="0">
              <a:spcBef>
                <a:spcPct val="0"/>
              </a:spcBef>
              <a:spcAft>
                <a:spcPct val="0"/>
              </a:spcAft>
              <a:defRPr sz="1600">
                <a:latin typeface="Arial" panose="020B0604020202090204" pitchFamily="34" charset="0"/>
                <a:ea typeface="宋体" pitchFamily="2" charset="-122"/>
              </a:defRPr>
            </a:lvl7pPr>
            <a:lvl8pPr defTabSz="720725" eaLnBrk="0" fontAlgn="base" hangingPunct="0">
              <a:spcBef>
                <a:spcPct val="0"/>
              </a:spcBef>
              <a:spcAft>
                <a:spcPct val="0"/>
              </a:spcAft>
              <a:defRPr sz="1600">
                <a:latin typeface="Arial" panose="020B0604020202090204" pitchFamily="34" charset="0"/>
                <a:ea typeface="宋体" pitchFamily="2" charset="-122"/>
              </a:defRPr>
            </a:lvl8pPr>
            <a:lvl9pPr defTabSz="720725" eaLnBrk="0" fontAlgn="base" hangingPunct="0">
              <a:spcBef>
                <a:spcPct val="0"/>
              </a:spcBef>
              <a:spcAft>
                <a:spcPct val="0"/>
              </a:spcAft>
              <a:defRPr sz="1600">
                <a:latin typeface="Arial" panose="020B0604020202090204" pitchFamily="34" charset="0"/>
                <a:ea typeface="宋体" pitchFamily="2" charset="-122"/>
              </a:defRPr>
            </a:lvl9pPr>
          </a:lstStyle>
          <a:p>
            <a:pPr indent="0">
              <a:lnSpc>
                <a:spcPct val="150000"/>
              </a:lnSpc>
            </a:pPr>
            <a:r>
              <a:rPr lang="zh-CN" altLang="en-US" sz="2400" dirty="0"/>
              <a:t>向列表中添加元素是非常常见的一种列表操作，</a:t>
            </a:r>
            <a:r>
              <a:rPr lang="en-US" altLang="zh-CN" sz="2400" dirty="0"/>
              <a:t>Python</a:t>
            </a:r>
            <a:r>
              <a:rPr lang="zh-CN" altLang="en-US" sz="2400" dirty="0"/>
              <a:t>提供了</a:t>
            </a:r>
            <a:r>
              <a:rPr lang="en-US" altLang="zh-CN" sz="2400" dirty="0">
                <a:solidFill>
                  <a:srgbClr val="FF0000"/>
                </a:solidFill>
              </a:rPr>
              <a:t>append()</a:t>
            </a:r>
            <a:r>
              <a:rPr lang="zh-CN" altLang="en-US" sz="2400" dirty="0"/>
              <a:t>、</a:t>
            </a:r>
            <a:r>
              <a:rPr lang="en-US" altLang="zh-CN" sz="2400" dirty="0">
                <a:solidFill>
                  <a:srgbClr val="FF0000"/>
                </a:solidFill>
              </a:rPr>
              <a:t>extend()</a:t>
            </a:r>
            <a:r>
              <a:rPr lang="zh-CN" altLang="en-US" sz="2400" dirty="0"/>
              <a:t>和</a:t>
            </a:r>
            <a:r>
              <a:rPr lang="en-US" altLang="zh-CN" sz="2400" dirty="0">
                <a:solidFill>
                  <a:srgbClr val="FF0000"/>
                </a:solidFill>
              </a:rPr>
              <a:t>insert()</a:t>
            </a:r>
            <a:r>
              <a:rPr lang="zh-CN" altLang="en-US" sz="2400" dirty="0"/>
              <a:t>这几个方法向列表末尾、指定位置添加元素。</a:t>
            </a:r>
          </a:p>
        </p:txBody>
      </p:sp>
      <p:sp>
        <p:nvSpPr>
          <p:cNvPr id="2" name="标题 1"/>
          <p:cNvSpPr>
            <a:spLocks noGrp="1"/>
          </p:cNvSpPr>
          <p:nvPr>
            <p:ph type="title" idx="4294967295"/>
          </p:nvPr>
        </p:nvSpPr>
        <p:spPr>
          <a:xfrm>
            <a:off x="1787611" y="464735"/>
            <a:ext cx="7007225" cy="485140"/>
          </a:xfrm>
          <a:noFill/>
          <a:effectLst>
            <a:reflection blurRad="6350" stA="50000" endA="300" endPos="38500" dist="50800" dir="5400000" sy="-100000" algn="bl" rotWithShape="0"/>
          </a:effectLst>
        </p:spPr>
        <p:txBody>
          <a:bodyPr vert="horz" wrap="square" lIns="91440" tIns="45720" rIns="91440" bIns="45720" rtlCol="0" anchor="ctr">
            <a:spAutoFit/>
          </a:bodyPr>
          <a:lstStyle/>
          <a:p>
            <a:r>
              <a:rPr lang="en-US" sz="3200" dirty="0">
                <a:solidFill>
                  <a:srgbClr val="1353A2"/>
                </a:solidFill>
                <a:latin typeface="微软雅黑" panose="020B0503020204020204" pitchFamily="34" charset="-122"/>
                <a:ea typeface="微软雅黑" panose="020B0503020204020204" pitchFamily="34" charset="-122"/>
                <a:cs typeface="+mn-cs"/>
              </a:rPr>
              <a:t>4.1</a:t>
            </a:r>
            <a:r>
              <a:rPr lang="zh-CN" altLang="en-US" sz="3200" dirty="0">
                <a:solidFill>
                  <a:srgbClr val="1353A2"/>
                </a:solidFill>
                <a:latin typeface="微软雅黑" panose="020B0503020204020204" pitchFamily="34" charset="-122"/>
                <a:ea typeface="微软雅黑" panose="020B0503020204020204" pitchFamily="34" charset="-122"/>
                <a:cs typeface="+mn-cs"/>
              </a:rPr>
              <a:t>列表（添加元素）</a:t>
            </a:r>
          </a:p>
        </p:txBody>
      </p:sp>
      <p:grpSp>
        <p:nvGrpSpPr>
          <p:cNvPr id="28" name="组合 27"/>
          <p:cNvGrpSpPr/>
          <p:nvPr/>
        </p:nvGrpSpPr>
        <p:grpSpPr>
          <a:xfrm>
            <a:off x="1244579" y="2821048"/>
            <a:ext cx="5428086" cy="507832"/>
            <a:chOff x="617346" y="3124828"/>
            <a:chExt cx="5797562" cy="507832"/>
          </a:xfrm>
        </p:grpSpPr>
        <p:sp>
          <p:nvSpPr>
            <p:cNvPr id="29" name="矩形 28"/>
            <p:cNvSpPr/>
            <p:nvPr/>
          </p:nvSpPr>
          <p:spPr>
            <a:xfrm>
              <a:off x="617346" y="3124829"/>
              <a:ext cx="5797562" cy="507831"/>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list_one = ["Java", "C#", "Python", "PHP"]</a:t>
              </a:r>
            </a:p>
          </p:txBody>
        </p:sp>
        <p:sp>
          <p:nvSpPr>
            <p:cNvPr id="33" name="矩形 32"/>
            <p:cNvSpPr/>
            <p:nvPr/>
          </p:nvSpPr>
          <p:spPr>
            <a:xfrm>
              <a:off x="5650173" y="3124828"/>
              <a:ext cx="764735" cy="507831"/>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示例</a:t>
              </a:r>
            </a:p>
          </p:txBody>
        </p:sp>
      </p:grpSp>
      <p:grpSp>
        <p:nvGrpSpPr>
          <p:cNvPr id="9" name="组合 8"/>
          <p:cNvGrpSpPr/>
          <p:nvPr/>
        </p:nvGrpSpPr>
        <p:grpSpPr>
          <a:xfrm>
            <a:off x="1244580" y="3699043"/>
            <a:ext cx="5428086" cy="458909"/>
            <a:chOff x="617346" y="3124828"/>
            <a:chExt cx="5797562" cy="458909"/>
          </a:xfrm>
        </p:grpSpPr>
        <p:sp>
          <p:nvSpPr>
            <p:cNvPr id="10" name="矩形 9"/>
            <p:cNvSpPr/>
            <p:nvPr/>
          </p:nvSpPr>
          <p:spPr>
            <a:xfrm>
              <a:off x="617346" y="3124829"/>
              <a:ext cx="5797562" cy="458908"/>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list_one.append("C++")</a:t>
              </a:r>
            </a:p>
          </p:txBody>
        </p:sp>
        <p:sp>
          <p:nvSpPr>
            <p:cNvPr id="11" name="矩形 10"/>
            <p:cNvSpPr/>
            <p:nvPr/>
          </p:nvSpPr>
          <p:spPr>
            <a:xfrm>
              <a:off x="5266564" y="3124828"/>
              <a:ext cx="1148344" cy="458909"/>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append</a:t>
              </a:r>
              <a:endParaRPr lang="zh-CN" altLang="en-US" dirty="0">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244578" y="4524687"/>
            <a:ext cx="5428088" cy="458909"/>
            <a:chOff x="617346" y="3124828"/>
            <a:chExt cx="5797562" cy="458909"/>
          </a:xfrm>
        </p:grpSpPr>
        <p:sp>
          <p:nvSpPr>
            <p:cNvPr id="14" name="矩形 13"/>
            <p:cNvSpPr/>
            <p:nvPr/>
          </p:nvSpPr>
          <p:spPr>
            <a:xfrm>
              <a:off x="617346" y="3124829"/>
              <a:ext cx="5797562" cy="458908"/>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list_one.extend([["Android", "IOS",])</a:t>
              </a:r>
            </a:p>
          </p:txBody>
        </p:sp>
        <p:sp>
          <p:nvSpPr>
            <p:cNvPr id="15" name="矩形 14"/>
            <p:cNvSpPr/>
            <p:nvPr/>
          </p:nvSpPr>
          <p:spPr>
            <a:xfrm>
              <a:off x="5266564" y="3124828"/>
              <a:ext cx="1148344" cy="458909"/>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extend</a:t>
              </a:r>
              <a:endParaRPr lang="zh-CN" altLang="en-US" dirty="0">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1244578" y="5425400"/>
            <a:ext cx="5428087" cy="507831"/>
            <a:chOff x="617346" y="2917079"/>
            <a:chExt cx="5797562" cy="507831"/>
          </a:xfrm>
        </p:grpSpPr>
        <p:sp>
          <p:nvSpPr>
            <p:cNvPr id="17" name="矩形 16"/>
            <p:cNvSpPr/>
            <p:nvPr/>
          </p:nvSpPr>
          <p:spPr>
            <a:xfrm>
              <a:off x="617346" y="2917079"/>
              <a:ext cx="5797562" cy="507831"/>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list_one.insert(2,“HTML")</a:t>
              </a:r>
            </a:p>
          </p:txBody>
        </p:sp>
        <p:sp>
          <p:nvSpPr>
            <p:cNvPr id="18" name="矩形 17"/>
            <p:cNvSpPr/>
            <p:nvPr/>
          </p:nvSpPr>
          <p:spPr>
            <a:xfrm>
              <a:off x="5266565" y="2917080"/>
              <a:ext cx="1148342" cy="507830"/>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insert</a:t>
              </a:r>
              <a:endParaRPr lang="zh-CN" altLang="en-US" dirty="0">
                <a:latin typeface="微软雅黑" panose="020B0503020204020204" pitchFamily="34" charset="-122"/>
                <a:ea typeface="微软雅黑" panose="020B0503020204020204" pitchFamily="34" charset="-122"/>
              </a:endParaRPr>
            </a:p>
          </p:txBody>
        </p:sp>
      </p:grpSp>
      <p:sp>
        <p:nvSpPr>
          <p:cNvPr id="3" name="椭圆 2"/>
          <p:cNvSpPr/>
          <p:nvPr/>
        </p:nvSpPr>
        <p:spPr>
          <a:xfrm>
            <a:off x="5597505" y="3699044"/>
            <a:ext cx="1075161" cy="45890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箭头连接符 5"/>
          <p:cNvCxnSpPr/>
          <p:nvPr/>
        </p:nvCxnSpPr>
        <p:spPr>
          <a:xfrm flipV="1">
            <a:off x="6596955" y="3328880"/>
            <a:ext cx="1062666" cy="517632"/>
          </a:xfrm>
          <a:prstGeom prst="straightConnector1">
            <a:avLst/>
          </a:prstGeom>
          <a:ln w="28575">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7659621" y="3144213"/>
            <a:ext cx="3114675" cy="369332"/>
          </a:xfrm>
          <a:prstGeom prst="rect">
            <a:avLst/>
          </a:prstGeom>
          <a:noFill/>
        </p:spPr>
        <p:txBody>
          <a:bodyPr wrap="square" rtlCol="0">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在列表</a:t>
            </a:r>
            <a:r>
              <a:rPr lang="zh-CN" altLang="en-US" b="1" dirty="0">
                <a:solidFill>
                  <a:srgbClr val="FF0000"/>
                </a:solidFill>
                <a:latin typeface="微软雅黑" panose="020B0503020204020204" pitchFamily="34" charset="-122"/>
                <a:ea typeface="微软雅黑" panose="020B0503020204020204" pitchFamily="34" charset="-122"/>
              </a:rPr>
              <a:t>末尾</a:t>
            </a:r>
            <a:r>
              <a:rPr lang="zh-CN" altLang="en-US" dirty="0">
                <a:solidFill>
                  <a:schemeClr val="bg1">
                    <a:lumMod val="50000"/>
                  </a:schemeClr>
                </a:solidFill>
                <a:latin typeface="微软雅黑" panose="020B0503020204020204" pitchFamily="34" charset="-122"/>
                <a:ea typeface="微软雅黑" panose="020B0503020204020204" pitchFamily="34" charset="-122"/>
              </a:rPr>
              <a:t>添加元素</a:t>
            </a:r>
          </a:p>
        </p:txBody>
      </p:sp>
      <p:sp>
        <p:nvSpPr>
          <p:cNvPr id="22" name="椭圆 21"/>
          <p:cNvSpPr/>
          <p:nvPr/>
        </p:nvSpPr>
        <p:spPr>
          <a:xfrm>
            <a:off x="5595346" y="4555779"/>
            <a:ext cx="1001609" cy="42669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箭头连接符 22"/>
          <p:cNvCxnSpPr/>
          <p:nvPr/>
        </p:nvCxnSpPr>
        <p:spPr>
          <a:xfrm flipV="1">
            <a:off x="6564980" y="4157951"/>
            <a:ext cx="988120" cy="517632"/>
          </a:xfrm>
          <a:prstGeom prst="straightConnector1">
            <a:avLst/>
          </a:prstGeom>
          <a:ln w="28575">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7659621" y="3878356"/>
            <a:ext cx="3383028" cy="646331"/>
          </a:xfrm>
          <a:prstGeom prst="rect">
            <a:avLst/>
          </a:prstGeom>
          <a:noFill/>
        </p:spPr>
        <p:txBody>
          <a:bodyPr wrap="square" rtlCol="0">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在列表</a:t>
            </a:r>
            <a:r>
              <a:rPr lang="zh-CN" altLang="en-US" b="1" dirty="0">
                <a:solidFill>
                  <a:srgbClr val="FF0000"/>
                </a:solidFill>
                <a:latin typeface="微软雅黑" panose="020B0503020204020204" pitchFamily="34" charset="-122"/>
                <a:ea typeface="微软雅黑" panose="020B0503020204020204" pitchFamily="34" charset="-122"/>
              </a:rPr>
              <a:t>末尾</a:t>
            </a:r>
            <a:r>
              <a:rPr lang="zh-CN" altLang="en-US" dirty="0">
                <a:solidFill>
                  <a:schemeClr val="bg1">
                    <a:lumMod val="50000"/>
                  </a:schemeClr>
                </a:solidFill>
                <a:latin typeface="微软雅黑" panose="020B0503020204020204" pitchFamily="34" charset="-122"/>
                <a:ea typeface="微软雅黑" panose="020B0503020204020204" pitchFamily="34" charset="-122"/>
              </a:rPr>
              <a:t>添加另一个序列的所有元素</a:t>
            </a:r>
          </a:p>
        </p:txBody>
      </p:sp>
      <p:sp>
        <p:nvSpPr>
          <p:cNvPr id="26" name="椭圆 25"/>
          <p:cNvSpPr/>
          <p:nvPr/>
        </p:nvSpPr>
        <p:spPr>
          <a:xfrm>
            <a:off x="5578455" y="5482178"/>
            <a:ext cx="1106821" cy="432003"/>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箭头连接符 26"/>
          <p:cNvCxnSpPr/>
          <p:nvPr/>
        </p:nvCxnSpPr>
        <p:spPr>
          <a:xfrm flipV="1">
            <a:off x="6596955" y="5051138"/>
            <a:ext cx="988120" cy="517632"/>
          </a:xfrm>
          <a:prstGeom prst="straightConnector1">
            <a:avLst/>
          </a:prstGeom>
          <a:ln w="28575">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7659621" y="4854897"/>
            <a:ext cx="3416320" cy="646331"/>
          </a:xfrm>
          <a:prstGeom prst="rect">
            <a:avLst/>
          </a:prstGeom>
        </p:spPr>
        <p:txBody>
          <a:bodyPr wrap="none">
            <a:spAutoFit/>
          </a:bodyPr>
          <a:lstStyle/>
          <a:p>
            <a:r>
              <a:rPr lang="zh-CN" altLang="zh-CN" dirty="0">
                <a:solidFill>
                  <a:schemeClr val="bg1">
                    <a:lumMod val="50000"/>
                  </a:schemeClr>
                </a:solidFill>
                <a:latin typeface="微软雅黑" panose="020B0503020204020204" pitchFamily="34" charset="-122"/>
                <a:ea typeface="微软雅黑" panose="020B0503020204020204" pitchFamily="34" charset="-122"/>
              </a:rPr>
              <a:t>按照索引将元素插入列表的</a:t>
            </a:r>
            <a:r>
              <a:rPr lang="zh-CN" altLang="zh-CN" b="1" dirty="0">
                <a:solidFill>
                  <a:srgbClr val="FF0000"/>
                </a:solidFill>
                <a:latin typeface="微软雅黑" panose="020B0503020204020204" pitchFamily="34" charset="-122"/>
                <a:ea typeface="微软雅黑" panose="020B0503020204020204" pitchFamily="34" charset="-122"/>
              </a:rPr>
              <a:t>指定</a:t>
            </a:r>
            <a:endParaRPr lang="en-US" altLang="zh-CN" b="1" dirty="0">
              <a:solidFill>
                <a:srgbClr val="FF0000"/>
              </a:solidFill>
              <a:latin typeface="微软雅黑" panose="020B0503020204020204" pitchFamily="34" charset="-122"/>
              <a:ea typeface="微软雅黑" panose="020B0503020204020204" pitchFamily="34" charset="-122"/>
            </a:endParaRPr>
          </a:p>
          <a:p>
            <a:r>
              <a:rPr lang="zh-CN" altLang="zh-CN" b="1" dirty="0">
                <a:solidFill>
                  <a:srgbClr val="FF0000"/>
                </a:solidFill>
                <a:latin typeface="微软雅黑" panose="020B0503020204020204" pitchFamily="34" charset="-122"/>
                <a:ea typeface="微软雅黑" panose="020B0503020204020204" pitchFamily="34" charset="-122"/>
              </a:rPr>
              <a:t>位置</a:t>
            </a:r>
            <a:endParaRPr lang="zh-CN" altLang="en-US" b="1" dirty="0">
              <a:solidFill>
                <a:srgbClr val="FF0000"/>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45649" y="5247313"/>
            <a:ext cx="1219200" cy="12192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1500"/>
                                        <p:tgtEl>
                                          <p:spTgt spid="3"/>
                                        </p:tgtEl>
                                      </p:cBhvr>
                                    </p:animEffect>
                                  </p:childTnLst>
                                </p:cTn>
                              </p:par>
                            </p:childTnLst>
                          </p:cTn>
                        </p:par>
                        <p:par>
                          <p:cTn id="8" fill="hold">
                            <p:stCondLst>
                              <p:cond delay="1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barn(inVertical)">
                                      <p:cBhvr>
                                        <p:cTn id="15" dur="500"/>
                                        <p:tgtEl>
                                          <p:spTgt spid="7">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grpId="0"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heel(1)">
                                      <p:cBhvr>
                                        <p:cTn id="20" dur="1500"/>
                                        <p:tgtEl>
                                          <p:spTgt spid="22"/>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down)">
                                      <p:cBhvr>
                                        <p:cTn id="24" dur="500"/>
                                        <p:tgtEl>
                                          <p:spTgt spid="23"/>
                                        </p:tgtEl>
                                      </p:cBhvr>
                                    </p:animEffect>
                                  </p:childTnLst>
                                </p:cTn>
                              </p:par>
                            </p:childTnLst>
                          </p:cTn>
                        </p:par>
                        <p:par>
                          <p:cTn id="25" fill="hold">
                            <p:stCondLst>
                              <p:cond delay="2000"/>
                            </p:stCondLst>
                            <p:childTnLst>
                              <p:par>
                                <p:cTn id="26" presetID="16" presetClass="entr" presetSubtype="21" fill="hold" nodeType="afterEffect">
                                  <p:stCondLst>
                                    <p:cond delay="0"/>
                                  </p:stCondLst>
                                  <p:childTnLst>
                                    <p:set>
                                      <p:cBhvr>
                                        <p:cTn id="27" dur="1" fill="hold">
                                          <p:stCondLst>
                                            <p:cond delay="0"/>
                                          </p:stCondLst>
                                        </p:cTn>
                                        <p:tgtEl>
                                          <p:spTgt spid="24">
                                            <p:txEl>
                                              <p:pRg st="0" end="0"/>
                                            </p:txEl>
                                          </p:spTgt>
                                        </p:tgtEl>
                                        <p:attrNameLst>
                                          <p:attrName>style.visibility</p:attrName>
                                        </p:attrNameLst>
                                      </p:cBhvr>
                                      <p:to>
                                        <p:strVal val="visible"/>
                                      </p:to>
                                    </p:set>
                                    <p:animEffect transition="in" filter="barn(inVertical)">
                                      <p:cBhvr>
                                        <p:cTn id="28" dur="500"/>
                                        <p:tgtEl>
                                          <p:spTgt spid="24">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1" fill="hold" grpId="0" nodeType="click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heel(1)">
                                      <p:cBhvr>
                                        <p:cTn id="33" dur="1500"/>
                                        <p:tgtEl>
                                          <p:spTgt spid="26"/>
                                        </p:tgtEl>
                                      </p:cBhvr>
                                    </p:animEffect>
                                  </p:childTnLst>
                                </p:cTn>
                              </p:par>
                            </p:childTnLst>
                          </p:cTn>
                        </p:par>
                        <p:par>
                          <p:cTn id="34" fill="hold">
                            <p:stCondLst>
                              <p:cond delay="1500"/>
                            </p:stCondLst>
                            <p:childTnLst>
                              <p:par>
                                <p:cTn id="35" presetID="22" presetClass="entr" presetSubtype="4"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down)">
                                      <p:cBhvr>
                                        <p:cTn id="37" dur="500"/>
                                        <p:tgtEl>
                                          <p:spTgt spid="27"/>
                                        </p:tgtEl>
                                      </p:cBhvr>
                                    </p:animEffect>
                                  </p:childTnLst>
                                </p:cTn>
                              </p:par>
                            </p:childTnLst>
                          </p:cTn>
                        </p:par>
                        <p:par>
                          <p:cTn id="38" fill="hold">
                            <p:stCondLst>
                              <p:cond delay="2000"/>
                            </p:stCondLst>
                            <p:childTnLst>
                              <p:par>
                                <p:cTn id="39" presetID="16" presetClass="entr" presetSubtype="21"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barn(inVertical)">
                                      <p:cBhvr>
                                        <p:cTn id="4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2" grpId="0" bldLvl="0" animBg="1"/>
      <p:bldP spid="26" grpId="0" bldLvl="0" animBg="1"/>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4"/>
          <p:cNvSpPr txBox="1">
            <a:spLocks noChangeArrowheads="1"/>
          </p:cNvSpPr>
          <p:nvPr/>
        </p:nvSpPr>
        <p:spPr bwMode="auto">
          <a:xfrm>
            <a:off x="590053" y="1411963"/>
            <a:ext cx="11010544" cy="58105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90204" pitchFamily="34" charset="0"/>
                <a:ea typeface="宋体" pitchFamily="2" charset="-122"/>
              </a:defRPr>
            </a:lvl2pPr>
            <a:lvl3pPr defTabSz="720725" eaLnBrk="0" hangingPunct="0">
              <a:defRPr sz="1600">
                <a:latin typeface="Arial" panose="020B0604020202090204" pitchFamily="34" charset="0"/>
                <a:ea typeface="宋体" pitchFamily="2" charset="-122"/>
              </a:defRPr>
            </a:lvl3pPr>
            <a:lvl4pPr defTabSz="720725" eaLnBrk="0" hangingPunct="0">
              <a:defRPr sz="1600">
                <a:latin typeface="Arial" panose="020B0604020202090204" pitchFamily="34" charset="0"/>
                <a:ea typeface="宋体" pitchFamily="2" charset="-122"/>
              </a:defRPr>
            </a:lvl4pPr>
            <a:lvl5pPr defTabSz="720725" eaLnBrk="0" hangingPunct="0">
              <a:defRPr sz="1600">
                <a:latin typeface="Arial" panose="020B0604020202090204" pitchFamily="34" charset="0"/>
                <a:ea typeface="宋体" pitchFamily="2" charset="-122"/>
              </a:defRPr>
            </a:lvl5pPr>
            <a:lvl6pPr defTabSz="720725" eaLnBrk="0" fontAlgn="base" hangingPunct="0">
              <a:spcBef>
                <a:spcPct val="0"/>
              </a:spcBef>
              <a:spcAft>
                <a:spcPct val="0"/>
              </a:spcAft>
              <a:defRPr sz="1600">
                <a:latin typeface="Arial" panose="020B0604020202090204" pitchFamily="34" charset="0"/>
                <a:ea typeface="宋体" pitchFamily="2" charset="-122"/>
              </a:defRPr>
            </a:lvl6pPr>
            <a:lvl7pPr defTabSz="720725" eaLnBrk="0" fontAlgn="base" hangingPunct="0">
              <a:spcBef>
                <a:spcPct val="0"/>
              </a:spcBef>
              <a:spcAft>
                <a:spcPct val="0"/>
              </a:spcAft>
              <a:defRPr sz="1600">
                <a:latin typeface="Arial" panose="020B0604020202090204" pitchFamily="34" charset="0"/>
                <a:ea typeface="宋体" pitchFamily="2" charset="-122"/>
              </a:defRPr>
            </a:lvl7pPr>
            <a:lvl8pPr defTabSz="720725" eaLnBrk="0" fontAlgn="base" hangingPunct="0">
              <a:spcBef>
                <a:spcPct val="0"/>
              </a:spcBef>
              <a:spcAft>
                <a:spcPct val="0"/>
              </a:spcAft>
              <a:defRPr sz="1600">
                <a:latin typeface="Arial" panose="020B0604020202090204" pitchFamily="34" charset="0"/>
                <a:ea typeface="宋体" pitchFamily="2" charset="-122"/>
              </a:defRPr>
            </a:lvl8pPr>
            <a:lvl9pPr defTabSz="720725" eaLnBrk="0" fontAlgn="base" hangingPunct="0">
              <a:spcBef>
                <a:spcPct val="0"/>
              </a:spcBef>
              <a:spcAft>
                <a:spcPct val="0"/>
              </a:spcAft>
              <a:defRPr sz="1600">
                <a:latin typeface="Arial" panose="020B0604020202090204" pitchFamily="34" charset="0"/>
                <a:ea typeface="宋体" pitchFamily="2" charset="-122"/>
              </a:defRPr>
            </a:lvl9pPr>
          </a:lstStyle>
          <a:p>
            <a:pPr indent="0">
              <a:lnSpc>
                <a:spcPct val="150000"/>
              </a:lnSpc>
            </a:pPr>
            <a:r>
              <a:rPr lang="zh-CN" altLang="zh-CN" sz="2400" dirty="0"/>
              <a:t>删除列表元素的常用方式有</a:t>
            </a:r>
            <a:r>
              <a:rPr lang="en-US" altLang="zh-CN" sz="2400" dirty="0">
                <a:solidFill>
                  <a:srgbClr val="FF0000"/>
                </a:solidFill>
              </a:rPr>
              <a:t>del</a:t>
            </a:r>
            <a:r>
              <a:rPr lang="zh-CN" altLang="zh-CN" sz="2400" dirty="0"/>
              <a:t>语句、</a:t>
            </a:r>
            <a:r>
              <a:rPr lang="en-US" altLang="zh-CN" sz="2400" dirty="0">
                <a:solidFill>
                  <a:srgbClr val="FF0000"/>
                </a:solidFill>
              </a:rPr>
              <a:t>remove()</a:t>
            </a:r>
            <a:r>
              <a:rPr lang="zh-CN" altLang="zh-CN" sz="2400" dirty="0"/>
              <a:t>方法、</a:t>
            </a:r>
            <a:r>
              <a:rPr lang="en-US" altLang="zh-CN" sz="2400" dirty="0">
                <a:solidFill>
                  <a:srgbClr val="FF0000"/>
                </a:solidFill>
              </a:rPr>
              <a:t>pop()</a:t>
            </a:r>
            <a:r>
              <a:rPr lang="zh-CN" altLang="zh-CN" sz="2400" dirty="0"/>
              <a:t>方法和</a:t>
            </a:r>
            <a:r>
              <a:rPr lang="en-US" altLang="zh-CN" sz="2400" dirty="0">
                <a:solidFill>
                  <a:srgbClr val="FF0000"/>
                </a:solidFill>
              </a:rPr>
              <a:t>clear()</a:t>
            </a:r>
            <a:r>
              <a:rPr lang="zh-CN" altLang="zh-CN" sz="2400" dirty="0"/>
              <a:t>方法</a:t>
            </a:r>
            <a:r>
              <a:rPr lang="zh-CN" altLang="en-US" sz="2400" dirty="0"/>
              <a:t>。</a:t>
            </a:r>
          </a:p>
        </p:txBody>
      </p:sp>
      <p:sp>
        <p:nvSpPr>
          <p:cNvPr id="2" name="标题 1"/>
          <p:cNvSpPr>
            <a:spLocks noGrp="1"/>
          </p:cNvSpPr>
          <p:nvPr>
            <p:ph type="title" idx="4294967295"/>
          </p:nvPr>
        </p:nvSpPr>
        <p:spPr>
          <a:xfrm>
            <a:off x="1672281" y="493513"/>
            <a:ext cx="7007225" cy="485140"/>
          </a:xfrm>
          <a:noFill/>
          <a:effectLst>
            <a:reflection blurRad="6350" stA="50000" endA="300" endPos="38500" dist="50800" dir="5400000" sy="-100000" algn="bl" rotWithShape="0"/>
          </a:effectLst>
        </p:spPr>
        <p:txBody>
          <a:bodyPr vert="horz" wrap="square" lIns="91440" tIns="45720" rIns="91440" bIns="45720" rtlCol="0" anchor="ctr">
            <a:spAutoFit/>
          </a:bodyPr>
          <a:lstStyle/>
          <a:p>
            <a:r>
              <a:rPr lang="en-US" altLang="zh-CN" sz="3200" dirty="0">
                <a:solidFill>
                  <a:srgbClr val="1353A2"/>
                </a:solidFill>
                <a:latin typeface="微软雅黑" panose="020B0503020204020204" pitchFamily="34" charset="-122"/>
                <a:ea typeface="微软雅黑" panose="020B0503020204020204" pitchFamily="34" charset="-122"/>
                <a:cs typeface="+mn-cs"/>
              </a:rPr>
              <a:t>4.1 </a:t>
            </a:r>
            <a:r>
              <a:rPr lang="zh-CN" altLang="en-US" sz="3200" dirty="0">
                <a:solidFill>
                  <a:srgbClr val="1353A2"/>
                </a:solidFill>
                <a:latin typeface="微软雅黑" panose="020B0503020204020204" pitchFamily="34" charset="-122"/>
                <a:ea typeface="微软雅黑" panose="020B0503020204020204" pitchFamily="34" charset="-122"/>
                <a:cs typeface="+mn-cs"/>
              </a:rPr>
              <a:t>列表（删除）</a:t>
            </a:r>
          </a:p>
        </p:txBody>
      </p:sp>
      <p:grpSp>
        <p:nvGrpSpPr>
          <p:cNvPr id="28" name="组合 27"/>
          <p:cNvGrpSpPr/>
          <p:nvPr/>
        </p:nvGrpSpPr>
        <p:grpSpPr>
          <a:xfrm>
            <a:off x="771528" y="2271833"/>
            <a:ext cx="6450081" cy="507832"/>
            <a:chOff x="617346" y="3124828"/>
            <a:chExt cx="5797562" cy="507832"/>
          </a:xfrm>
        </p:grpSpPr>
        <p:sp>
          <p:nvSpPr>
            <p:cNvPr id="29" name="矩形 28"/>
            <p:cNvSpPr/>
            <p:nvPr/>
          </p:nvSpPr>
          <p:spPr>
            <a:xfrm>
              <a:off x="617346" y="3124829"/>
              <a:ext cx="5797562" cy="507831"/>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li_one = [6, 2, 5, 3, 3]</a:t>
              </a:r>
            </a:p>
          </p:txBody>
        </p:sp>
        <p:sp>
          <p:nvSpPr>
            <p:cNvPr id="33" name="矩形 32"/>
            <p:cNvSpPr/>
            <p:nvPr/>
          </p:nvSpPr>
          <p:spPr>
            <a:xfrm>
              <a:off x="5402568" y="3124828"/>
              <a:ext cx="1012340" cy="507831"/>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示例</a:t>
              </a:r>
            </a:p>
          </p:txBody>
        </p:sp>
      </p:grpSp>
      <p:grpSp>
        <p:nvGrpSpPr>
          <p:cNvPr id="9" name="组合 8"/>
          <p:cNvGrpSpPr/>
          <p:nvPr/>
        </p:nvGrpSpPr>
        <p:grpSpPr>
          <a:xfrm>
            <a:off x="771526" y="3050331"/>
            <a:ext cx="6450081" cy="458909"/>
            <a:chOff x="617346" y="3124828"/>
            <a:chExt cx="5797562" cy="458909"/>
          </a:xfrm>
        </p:grpSpPr>
        <p:sp>
          <p:nvSpPr>
            <p:cNvPr id="10" name="矩形 9"/>
            <p:cNvSpPr/>
            <p:nvPr/>
          </p:nvSpPr>
          <p:spPr>
            <a:xfrm>
              <a:off x="617346" y="3124829"/>
              <a:ext cx="5797562" cy="458908"/>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del li_one[0]</a:t>
              </a:r>
            </a:p>
          </p:txBody>
        </p:sp>
        <p:sp>
          <p:nvSpPr>
            <p:cNvPr id="11" name="矩形 10"/>
            <p:cNvSpPr/>
            <p:nvPr/>
          </p:nvSpPr>
          <p:spPr>
            <a:xfrm>
              <a:off x="5402568" y="3124828"/>
              <a:ext cx="1012340" cy="458909"/>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del</a:t>
              </a:r>
              <a:endParaRPr lang="zh-CN" altLang="en-US" dirty="0">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771524" y="3815650"/>
            <a:ext cx="6450081" cy="458909"/>
            <a:chOff x="617346" y="3124828"/>
            <a:chExt cx="5797562" cy="458909"/>
          </a:xfrm>
        </p:grpSpPr>
        <p:sp>
          <p:nvSpPr>
            <p:cNvPr id="14" name="矩形 13"/>
            <p:cNvSpPr/>
            <p:nvPr/>
          </p:nvSpPr>
          <p:spPr>
            <a:xfrm>
              <a:off x="617346" y="3124829"/>
              <a:ext cx="5797562" cy="458908"/>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li_one.remove(3)</a:t>
              </a:r>
            </a:p>
          </p:txBody>
        </p:sp>
        <p:sp>
          <p:nvSpPr>
            <p:cNvPr id="15" name="矩形 14"/>
            <p:cNvSpPr/>
            <p:nvPr/>
          </p:nvSpPr>
          <p:spPr>
            <a:xfrm>
              <a:off x="5402570" y="3124828"/>
              <a:ext cx="1012338" cy="458909"/>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remove</a:t>
              </a:r>
              <a:endParaRPr lang="zh-CN" altLang="en-US" dirty="0">
                <a:latin typeface="微软雅黑" panose="020B0503020204020204" pitchFamily="34" charset="-122"/>
                <a:ea typeface="微软雅黑" panose="020B0503020204020204" pitchFamily="34" charset="-122"/>
              </a:endParaRPr>
            </a:p>
          </p:txBody>
        </p:sp>
      </p:grpSp>
      <p:sp>
        <p:nvSpPr>
          <p:cNvPr id="3" name="椭圆 2"/>
          <p:cNvSpPr/>
          <p:nvPr/>
        </p:nvSpPr>
        <p:spPr>
          <a:xfrm>
            <a:off x="6196579" y="3094903"/>
            <a:ext cx="923773" cy="43094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箭头连接符 5"/>
          <p:cNvCxnSpPr/>
          <p:nvPr/>
        </p:nvCxnSpPr>
        <p:spPr>
          <a:xfrm flipV="1">
            <a:off x="7120353" y="2839098"/>
            <a:ext cx="1062666" cy="440688"/>
          </a:xfrm>
          <a:prstGeom prst="straightConnector1">
            <a:avLst/>
          </a:prstGeom>
          <a:ln w="28575">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8183019" y="2651592"/>
            <a:ext cx="3114675" cy="369332"/>
          </a:xfrm>
          <a:prstGeom prst="rect">
            <a:avLst/>
          </a:prstGeom>
          <a:noFill/>
        </p:spPr>
        <p:txBody>
          <a:bodyPr wrap="square" rtlCol="0">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删除列表中</a:t>
            </a:r>
            <a:r>
              <a:rPr lang="zh-CN" altLang="en-US" dirty="0">
                <a:solidFill>
                  <a:srgbClr val="FF0000"/>
                </a:solidFill>
                <a:latin typeface="微软雅黑" panose="020B0503020204020204" pitchFamily="34" charset="-122"/>
                <a:ea typeface="微软雅黑" panose="020B0503020204020204" pitchFamily="34" charset="-122"/>
              </a:rPr>
              <a:t>指定位置</a:t>
            </a:r>
            <a:r>
              <a:rPr lang="zh-CN" altLang="en-US" dirty="0">
                <a:solidFill>
                  <a:schemeClr val="bg1">
                    <a:lumMod val="50000"/>
                  </a:schemeClr>
                </a:solidFill>
                <a:latin typeface="微软雅黑" panose="020B0503020204020204" pitchFamily="34" charset="-122"/>
                <a:ea typeface="微软雅黑" panose="020B0503020204020204" pitchFamily="34" charset="-122"/>
              </a:rPr>
              <a:t>的元素</a:t>
            </a:r>
          </a:p>
        </p:txBody>
      </p:sp>
      <p:sp>
        <p:nvSpPr>
          <p:cNvPr id="22" name="椭圆 21"/>
          <p:cNvSpPr/>
          <p:nvPr/>
        </p:nvSpPr>
        <p:spPr>
          <a:xfrm>
            <a:off x="6157655" y="3815650"/>
            <a:ext cx="962698" cy="44875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箭头连接符 22"/>
          <p:cNvCxnSpPr/>
          <p:nvPr/>
        </p:nvCxnSpPr>
        <p:spPr>
          <a:xfrm flipV="1">
            <a:off x="7157626" y="3527473"/>
            <a:ext cx="988120" cy="517632"/>
          </a:xfrm>
          <a:prstGeom prst="straightConnector1">
            <a:avLst/>
          </a:prstGeom>
          <a:ln w="28575">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8183019" y="3344140"/>
            <a:ext cx="3383028" cy="646331"/>
          </a:xfrm>
          <a:prstGeom prst="rect">
            <a:avLst/>
          </a:prstGeom>
          <a:noFill/>
        </p:spPr>
        <p:txBody>
          <a:bodyPr wrap="square" rtlCol="0">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移除列表中匹配到的</a:t>
            </a:r>
            <a:r>
              <a:rPr lang="zh-CN" altLang="en-US" dirty="0">
                <a:solidFill>
                  <a:srgbClr val="FF0000"/>
                </a:solidFill>
                <a:latin typeface="微软雅黑" panose="020B0503020204020204" pitchFamily="34" charset="-122"/>
                <a:ea typeface="微软雅黑" panose="020B0503020204020204" pitchFamily="34" charset="-122"/>
              </a:rPr>
              <a:t>第一个元素</a:t>
            </a:r>
          </a:p>
        </p:txBody>
      </p:sp>
      <p:pic>
        <p:nvPicPr>
          <p:cNvPr id="30" name="图片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34525" y="5247313"/>
            <a:ext cx="1219200" cy="1219200"/>
          </a:xfrm>
          <a:prstGeom prst="rect">
            <a:avLst/>
          </a:prstGeom>
        </p:spPr>
      </p:pic>
      <p:grpSp>
        <p:nvGrpSpPr>
          <p:cNvPr id="20" name="组合 19"/>
          <p:cNvGrpSpPr/>
          <p:nvPr/>
        </p:nvGrpSpPr>
        <p:grpSpPr>
          <a:xfrm>
            <a:off x="771528" y="4556342"/>
            <a:ext cx="6450081" cy="458909"/>
            <a:chOff x="617346" y="3124828"/>
            <a:chExt cx="5797562" cy="458909"/>
          </a:xfrm>
        </p:grpSpPr>
        <p:sp>
          <p:nvSpPr>
            <p:cNvPr id="21" name="矩形 20"/>
            <p:cNvSpPr/>
            <p:nvPr/>
          </p:nvSpPr>
          <p:spPr>
            <a:xfrm>
              <a:off x="617346" y="3124829"/>
              <a:ext cx="5797562" cy="458908"/>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li_one.pop()</a:t>
              </a:r>
            </a:p>
          </p:txBody>
        </p:sp>
        <p:sp>
          <p:nvSpPr>
            <p:cNvPr id="25" name="矩形 24"/>
            <p:cNvSpPr/>
            <p:nvPr/>
          </p:nvSpPr>
          <p:spPr>
            <a:xfrm>
              <a:off x="5402568" y="3124828"/>
              <a:ext cx="1012340" cy="458909"/>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pop</a:t>
              </a:r>
              <a:endParaRPr lang="zh-CN" altLang="en-US" dirty="0">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771526" y="5347061"/>
            <a:ext cx="6450081" cy="458909"/>
            <a:chOff x="617346" y="3124828"/>
            <a:chExt cx="5797562" cy="458909"/>
          </a:xfrm>
        </p:grpSpPr>
        <p:sp>
          <p:nvSpPr>
            <p:cNvPr id="27" name="矩形 26"/>
            <p:cNvSpPr/>
            <p:nvPr/>
          </p:nvSpPr>
          <p:spPr>
            <a:xfrm>
              <a:off x="617346" y="3124829"/>
              <a:ext cx="5797562" cy="458908"/>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li_one.clear()</a:t>
              </a:r>
            </a:p>
          </p:txBody>
        </p:sp>
        <p:sp>
          <p:nvSpPr>
            <p:cNvPr id="31" name="矩形 30"/>
            <p:cNvSpPr/>
            <p:nvPr/>
          </p:nvSpPr>
          <p:spPr>
            <a:xfrm>
              <a:off x="5402570" y="3124828"/>
              <a:ext cx="1012338" cy="458909"/>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clear</a:t>
              </a:r>
              <a:endParaRPr lang="zh-CN" altLang="en-US" dirty="0">
                <a:latin typeface="微软雅黑" panose="020B0503020204020204" pitchFamily="34" charset="-122"/>
                <a:ea typeface="微软雅黑" panose="020B0503020204020204" pitchFamily="34" charset="-122"/>
              </a:endParaRPr>
            </a:p>
          </p:txBody>
        </p:sp>
      </p:grpSp>
      <p:sp>
        <p:nvSpPr>
          <p:cNvPr id="32" name="椭圆 31"/>
          <p:cNvSpPr/>
          <p:nvPr/>
        </p:nvSpPr>
        <p:spPr>
          <a:xfrm>
            <a:off x="6196581" y="4600914"/>
            <a:ext cx="923773" cy="43094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箭头连接符 33"/>
          <p:cNvCxnSpPr/>
          <p:nvPr/>
        </p:nvCxnSpPr>
        <p:spPr>
          <a:xfrm flipV="1">
            <a:off x="7120355" y="4345109"/>
            <a:ext cx="1062666" cy="440688"/>
          </a:xfrm>
          <a:prstGeom prst="straightConnector1">
            <a:avLst/>
          </a:prstGeom>
          <a:ln w="28575">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8183021" y="4157603"/>
            <a:ext cx="3383028" cy="923330"/>
          </a:xfrm>
          <a:prstGeom prst="rect">
            <a:avLst/>
          </a:prstGeom>
          <a:noFill/>
        </p:spPr>
        <p:txBody>
          <a:bodyPr wrap="square" rtlCol="0">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移除列表中的</a:t>
            </a:r>
            <a:r>
              <a:rPr lang="zh-CN" altLang="en-US" dirty="0">
                <a:solidFill>
                  <a:srgbClr val="FF0000"/>
                </a:solidFill>
                <a:latin typeface="微软雅黑" panose="020B0503020204020204" pitchFamily="34" charset="-122"/>
                <a:ea typeface="微软雅黑" panose="020B0503020204020204" pitchFamily="34" charset="-122"/>
              </a:rPr>
              <a:t>某个元素</a:t>
            </a:r>
            <a:r>
              <a:rPr lang="zh-CN" altLang="en-US" dirty="0">
                <a:solidFill>
                  <a:schemeClr val="bg1">
                    <a:lumMod val="50000"/>
                  </a:schemeClr>
                </a:solidFill>
                <a:latin typeface="微软雅黑" panose="020B0503020204020204" pitchFamily="34" charset="-122"/>
                <a:ea typeface="微软雅黑" panose="020B0503020204020204" pitchFamily="34" charset="-122"/>
              </a:rPr>
              <a:t>，若未指定具体元素，则移除列表中的最后一个元素</a:t>
            </a:r>
          </a:p>
        </p:txBody>
      </p:sp>
      <p:sp>
        <p:nvSpPr>
          <p:cNvPr id="36" name="椭圆 35"/>
          <p:cNvSpPr/>
          <p:nvPr/>
        </p:nvSpPr>
        <p:spPr>
          <a:xfrm>
            <a:off x="6157657" y="5347061"/>
            <a:ext cx="962698" cy="44875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箭头连接符 36"/>
          <p:cNvCxnSpPr>
            <a:stCxn id="36" idx="6"/>
          </p:cNvCxnSpPr>
          <p:nvPr/>
        </p:nvCxnSpPr>
        <p:spPr>
          <a:xfrm flipV="1">
            <a:off x="7120355" y="5244412"/>
            <a:ext cx="1025393" cy="327028"/>
          </a:xfrm>
          <a:prstGeom prst="straightConnector1">
            <a:avLst/>
          </a:prstGeom>
          <a:ln w="28575">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8183021" y="5061079"/>
            <a:ext cx="3383028" cy="369332"/>
          </a:xfrm>
          <a:prstGeom prst="rect">
            <a:avLst/>
          </a:prstGeom>
          <a:noFill/>
        </p:spPr>
        <p:txBody>
          <a:bodyPr wrap="square" rtlCol="0">
            <a:spAutoFit/>
          </a:bodyPr>
          <a:lstStyle/>
          <a:p>
            <a:r>
              <a:rPr lang="zh-CN" altLang="en-US" dirty="0">
                <a:solidFill>
                  <a:srgbClr val="FF0000"/>
                </a:solidFill>
                <a:latin typeface="微软雅黑" panose="020B0503020204020204" pitchFamily="34" charset="-122"/>
                <a:ea typeface="微软雅黑" panose="020B0503020204020204" pitchFamily="34" charset="-122"/>
              </a:rPr>
              <a:t>清空</a:t>
            </a:r>
            <a:r>
              <a:rPr lang="zh-CN" altLang="en-US" dirty="0">
                <a:solidFill>
                  <a:schemeClr val="bg1">
                    <a:lumMod val="50000"/>
                  </a:schemeClr>
                </a:solidFill>
                <a:latin typeface="微软雅黑" panose="020B0503020204020204" pitchFamily="34" charset="-122"/>
                <a:ea typeface="微软雅黑" panose="020B0503020204020204" pitchFamily="34" charset="-122"/>
              </a:rPr>
              <a:t>列表</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1500"/>
                                        <p:tgtEl>
                                          <p:spTgt spid="3"/>
                                        </p:tgtEl>
                                      </p:cBhvr>
                                    </p:animEffect>
                                  </p:childTnLst>
                                </p:cTn>
                              </p:par>
                            </p:childTnLst>
                          </p:cTn>
                        </p:par>
                        <p:par>
                          <p:cTn id="8" fill="hold">
                            <p:stCondLst>
                              <p:cond delay="1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barn(inVertical)">
                                      <p:cBhvr>
                                        <p:cTn id="15" dur="500"/>
                                        <p:tgtEl>
                                          <p:spTgt spid="7">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grpId="0"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heel(1)">
                                      <p:cBhvr>
                                        <p:cTn id="20" dur="1500"/>
                                        <p:tgtEl>
                                          <p:spTgt spid="22"/>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down)">
                                      <p:cBhvr>
                                        <p:cTn id="24" dur="500"/>
                                        <p:tgtEl>
                                          <p:spTgt spid="23"/>
                                        </p:tgtEl>
                                      </p:cBhvr>
                                    </p:animEffect>
                                  </p:childTnLst>
                                </p:cTn>
                              </p:par>
                            </p:childTnLst>
                          </p:cTn>
                        </p:par>
                        <p:par>
                          <p:cTn id="25" fill="hold">
                            <p:stCondLst>
                              <p:cond delay="2000"/>
                            </p:stCondLst>
                            <p:childTnLst>
                              <p:par>
                                <p:cTn id="26" presetID="16" presetClass="entr" presetSubtype="21" fill="hold" nodeType="afterEffect">
                                  <p:stCondLst>
                                    <p:cond delay="0"/>
                                  </p:stCondLst>
                                  <p:childTnLst>
                                    <p:set>
                                      <p:cBhvr>
                                        <p:cTn id="27" dur="1" fill="hold">
                                          <p:stCondLst>
                                            <p:cond delay="0"/>
                                          </p:stCondLst>
                                        </p:cTn>
                                        <p:tgtEl>
                                          <p:spTgt spid="24">
                                            <p:txEl>
                                              <p:pRg st="0" end="0"/>
                                            </p:txEl>
                                          </p:spTgt>
                                        </p:tgtEl>
                                        <p:attrNameLst>
                                          <p:attrName>style.visibility</p:attrName>
                                        </p:attrNameLst>
                                      </p:cBhvr>
                                      <p:to>
                                        <p:strVal val="visible"/>
                                      </p:to>
                                    </p:set>
                                    <p:animEffect transition="in" filter="barn(inVertical)">
                                      <p:cBhvr>
                                        <p:cTn id="28" dur="500"/>
                                        <p:tgtEl>
                                          <p:spTgt spid="24">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barn(inVertical)">
                                      <p:cBhvr>
                                        <p:cTn id="33" dur="500"/>
                                        <p:tgtEl>
                                          <p:spTgt spid="20"/>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barn(inVertical)">
                                      <p:cBhvr>
                                        <p:cTn id="38" dur="500"/>
                                        <p:tgtEl>
                                          <p:spTgt spid="26"/>
                                        </p:tgtEl>
                                      </p:cBhvr>
                                    </p:animEffect>
                                  </p:childTnLst>
                                </p:cTn>
                              </p:par>
                            </p:childTnLst>
                          </p:cTn>
                        </p:par>
                      </p:childTnLst>
                    </p:cTn>
                  </p:par>
                  <p:par>
                    <p:cTn id="39" fill="hold">
                      <p:stCondLst>
                        <p:cond delay="indefinite"/>
                      </p:stCondLst>
                      <p:childTnLst>
                        <p:par>
                          <p:cTn id="40" fill="hold">
                            <p:stCondLst>
                              <p:cond delay="0"/>
                            </p:stCondLst>
                            <p:childTnLst>
                              <p:par>
                                <p:cTn id="41" presetID="21" presetClass="entr" presetSubtype="1" fill="hold" grpId="0" nodeType="click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heel(1)">
                                      <p:cBhvr>
                                        <p:cTn id="43" dur="1500"/>
                                        <p:tgtEl>
                                          <p:spTgt spid="32"/>
                                        </p:tgtEl>
                                      </p:cBhvr>
                                    </p:animEffect>
                                  </p:childTnLst>
                                </p:cTn>
                              </p:par>
                            </p:childTnLst>
                          </p:cTn>
                        </p:par>
                        <p:par>
                          <p:cTn id="44" fill="hold">
                            <p:stCondLst>
                              <p:cond delay="1500"/>
                            </p:stCondLst>
                            <p:childTnLst>
                              <p:par>
                                <p:cTn id="45" presetID="22" presetClass="entr" presetSubtype="4" fill="hold" nodeType="after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wipe(down)">
                                      <p:cBhvr>
                                        <p:cTn id="47" dur="500"/>
                                        <p:tgtEl>
                                          <p:spTgt spid="34"/>
                                        </p:tgtEl>
                                      </p:cBhvr>
                                    </p:animEffect>
                                  </p:childTnLst>
                                </p:cTn>
                              </p:par>
                            </p:childTnLst>
                          </p:cTn>
                        </p:par>
                        <p:par>
                          <p:cTn id="48" fill="hold">
                            <p:stCondLst>
                              <p:cond delay="2000"/>
                            </p:stCondLst>
                            <p:childTnLst>
                              <p:par>
                                <p:cTn id="49" presetID="16" presetClass="entr" presetSubtype="21" fill="hold" nodeType="afterEffect">
                                  <p:stCondLst>
                                    <p:cond delay="0"/>
                                  </p:stCondLst>
                                  <p:childTnLst>
                                    <p:set>
                                      <p:cBhvr>
                                        <p:cTn id="50" dur="1" fill="hold">
                                          <p:stCondLst>
                                            <p:cond delay="0"/>
                                          </p:stCondLst>
                                        </p:cTn>
                                        <p:tgtEl>
                                          <p:spTgt spid="35">
                                            <p:txEl>
                                              <p:pRg st="0" end="0"/>
                                            </p:txEl>
                                          </p:spTgt>
                                        </p:tgtEl>
                                        <p:attrNameLst>
                                          <p:attrName>style.visibility</p:attrName>
                                        </p:attrNameLst>
                                      </p:cBhvr>
                                      <p:to>
                                        <p:strVal val="visible"/>
                                      </p:to>
                                    </p:set>
                                    <p:animEffect transition="in" filter="barn(inVertical)">
                                      <p:cBhvr>
                                        <p:cTn id="51" dur="500"/>
                                        <p:tgtEl>
                                          <p:spTgt spid="35">
                                            <p:txEl>
                                              <p:pRg st="0" end="0"/>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1" presetClass="entr" presetSubtype="1" fill="hold" grpId="0" nodeType="click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wheel(1)">
                                      <p:cBhvr>
                                        <p:cTn id="56" dur="1500"/>
                                        <p:tgtEl>
                                          <p:spTgt spid="36"/>
                                        </p:tgtEl>
                                      </p:cBhvr>
                                    </p:animEffect>
                                  </p:childTnLst>
                                </p:cTn>
                              </p:par>
                            </p:childTnLst>
                          </p:cTn>
                        </p:par>
                        <p:par>
                          <p:cTn id="57" fill="hold">
                            <p:stCondLst>
                              <p:cond delay="1500"/>
                            </p:stCondLst>
                            <p:childTnLst>
                              <p:par>
                                <p:cTn id="58" presetID="22" presetClass="entr" presetSubtype="4" fill="hold" nodeType="after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wipe(down)">
                                      <p:cBhvr>
                                        <p:cTn id="60" dur="500"/>
                                        <p:tgtEl>
                                          <p:spTgt spid="37"/>
                                        </p:tgtEl>
                                      </p:cBhvr>
                                    </p:animEffect>
                                  </p:childTnLst>
                                </p:cTn>
                              </p:par>
                            </p:childTnLst>
                          </p:cTn>
                        </p:par>
                        <p:par>
                          <p:cTn id="61" fill="hold">
                            <p:stCondLst>
                              <p:cond delay="2000"/>
                            </p:stCondLst>
                            <p:childTnLst>
                              <p:par>
                                <p:cTn id="62" presetID="16" presetClass="entr" presetSubtype="21" fill="hold" nodeType="afterEffect">
                                  <p:stCondLst>
                                    <p:cond delay="0"/>
                                  </p:stCondLst>
                                  <p:childTnLst>
                                    <p:set>
                                      <p:cBhvr>
                                        <p:cTn id="63" dur="1" fill="hold">
                                          <p:stCondLst>
                                            <p:cond delay="0"/>
                                          </p:stCondLst>
                                        </p:cTn>
                                        <p:tgtEl>
                                          <p:spTgt spid="38">
                                            <p:txEl>
                                              <p:pRg st="0" end="0"/>
                                            </p:txEl>
                                          </p:spTgt>
                                        </p:tgtEl>
                                        <p:attrNameLst>
                                          <p:attrName>style.visibility</p:attrName>
                                        </p:attrNameLst>
                                      </p:cBhvr>
                                      <p:to>
                                        <p:strVal val="visible"/>
                                      </p:to>
                                    </p:set>
                                    <p:animEffect transition="in" filter="barn(inVertical)">
                                      <p:cBhvr>
                                        <p:cTn id="64" dur="500"/>
                                        <p:tgtEl>
                                          <p:spTgt spid="3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2" grpId="0" bldLvl="0" animBg="1"/>
      <p:bldP spid="32" grpId="0" bldLvl="0" animBg="1"/>
      <p:bldP spid="36"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4"/>
          <p:cNvSpPr txBox="1">
            <a:spLocks noChangeArrowheads="1"/>
          </p:cNvSpPr>
          <p:nvPr/>
        </p:nvSpPr>
        <p:spPr bwMode="auto">
          <a:xfrm>
            <a:off x="590053" y="1337335"/>
            <a:ext cx="11010544" cy="11350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90204" pitchFamily="34" charset="0"/>
                <a:ea typeface="宋体" pitchFamily="2" charset="-122"/>
              </a:defRPr>
            </a:lvl2pPr>
            <a:lvl3pPr defTabSz="720725" eaLnBrk="0" hangingPunct="0">
              <a:defRPr sz="1600">
                <a:latin typeface="Arial" panose="020B0604020202090204" pitchFamily="34" charset="0"/>
                <a:ea typeface="宋体" pitchFamily="2" charset="-122"/>
              </a:defRPr>
            </a:lvl3pPr>
            <a:lvl4pPr defTabSz="720725" eaLnBrk="0" hangingPunct="0">
              <a:defRPr sz="1600">
                <a:latin typeface="Arial" panose="020B0604020202090204" pitchFamily="34" charset="0"/>
                <a:ea typeface="宋体" pitchFamily="2" charset="-122"/>
              </a:defRPr>
            </a:lvl4pPr>
            <a:lvl5pPr defTabSz="720725" eaLnBrk="0" hangingPunct="0">
              <a:defRPr sz="1600">
                <a:latin typeface="Arial" panose="020B0604020202090204" pitchFamily="34" charset="0"/>
                <a:ea typeface="宋体" pitchFamily="2" charset="-122"/>
              </a:defRPr>
            </a:lvl5pPr>
            <a:lvl6pPr defTabSz="720725" eaLnBrk="0" fontAlgn="base" hangingPunct="0">
              <a:spcBef>
                <a:spcPct val="0"/>
              </a:spcBef>
              <a:spcAft>
                <a:spcPct val="0"/>
              </a:spcAft>
              <a:defRPr sz="1600">
                <a:latin typeface="Arial" panose="020B0604020202090204" pitchFamily="34" charset="0"/>
                <a:ea typeface="宋体" pitchFamily="2" charset="-122"/>
              </a:defRPr>
            </a:lvl6pPr>
            <a:lvl7pPr defTabSz="720725" eaLnBrk="0" fontAlgn="base" hangingPunct="0">
              <a:spcBef>
                <a:spcPct val="0"/>
              </a:spcBef>
              <a:spcAft>
                <a:spcPct val="0"/>
              </a:spcAft>
              <a:defRPr sz="1600">
                <a:latin typeface="Arial" panose="020B0604020202090204" pitchFamily="34" charset="0"/>
                <a:ea typeface="宋体" pitchFamily="2" charset="-122"/>
              </a:defRPr>
            </a:lvl7pPr>
            <a:lvl8pPr defTabSz="720725" eaLnBrk="0" fontAlgn="base" hangingPunct="0">
              <a:spcBef>
                <a:spcPct val="0"/>
              </a:spcBef>
              <a:spcAft>
                <a:spcPct val="0"/>
              </a:spcAft>
              <a:defRPr sz="1600">
                <a:latin typeface="Arial" panose="020B0604020202090204" pitchFamily="34" charset="0"/>
                <a:ea typeface="宋体" pitchFamily="2" charset="-122"/>
              </a:defRPr>
            </a:lvl8pPr>
            <a:lvl9pPr defTabSz="720725" eaLnBrk="0" fontAlgn="base" hangingPunct="0">
              <a:spcBef>
                <a:spcPct val="0"/>
              </a:spcBef>
              <a:spcAft>
                <a:spcPct val="0"/>
              </a:spcAft>
              <a:defRPr sz="1600">
                <a:latin typeface="Arial" panose="020B0604020202090204" pitchFamily="34" charset="0"/>
                <a:ea typeface="宋体" pitchFamily="2" charset="-122"/>
              </a:defRPr>
            </a:lvl9pPr>
          </a:lstStyle>
          <a:p>
            <a:pPr indent="0">
              <a:lnSpc>
                <a:spcPct val="150000"/>
              </a:lnSpc>
            </a:pPr>
            <a:r>
              <a:rPr lang="zh-CN" altLang="en-US" sz="2400" dirty="0"/>
              <a:t>列表的排序是将元素按照某种规定进行排列。列表中常用的排序方法有</a:t>
            </a:r>
            <a:r>
              <a:rPr lang="en-US" altLang="zh-CN" sz="2400" dirty="0">
                <a:solidFill>
                  <a:srgbClr val="FF0000"/>
                </a:solidFill>
              </a:rPr>
              <a:t>sort()</a:t>
            </a:r>
            <a:r>
              <a:rPr lang="zh-CN" altLang="en-US" sz="2400" dirty="0"/>
              <a:t>、</a:t>
            </a:r>
            <a:r>
              <a:rPr lang="en-US" altLang="zh-CN" sz="2400" dirty="0">
                <a:solidFill>
                  <a:srgbClr val="FF0000"/>
                </a:solidFill>
              </a:rPr>
              <a:t>reverse()</a:t>
            </a:r>
            <a:r>
              <a:rPr lang="zh-CN" altLang="en-US" sz="2400" dirty="0"/>
              <a:t>、</a:t>
            </a:r>
            <a:r>
              <a:rPr lang="en-US" altLang="zh-CN" sz="2400" dirty="0">
                <a:solidFill>
                  <a:srgbClr val="FF0000"/>
                </a:solidFill>
              </a:rPr>
              <a:t>sorted()</a:t>
            </a:r>
            <a:r>
              <a:rPr lang="zh-CN" altLang="en-US" sz="2400" dirty="0"/>
              <a:t>。</a:t>
            </a:r>
          </a:p>
        </p:txBody>
      </p:sp>
      <p:sp>
        <p:nvSpPr>
          <p:cNvPr id="2" name="标题 1"/>
          <p:cNvSpPr>
            <a:spLocks noGrp="1"/>
          </p:cNvSpPr>
          <p:nvPr>
            <p:ph type="title" idx="4294967295"/>
          </p:nvPr>
        </p:nvSpPr>
        <p:spPr>
          <a:xfrm>
            <a:off x="1756056" y="472399"/>
            <a:ext cx="7007225" cy="485140"/>
          </a:xfrm>
          <a:noFill/>
          <a:effectLst>
            <a:reflection blurRad="6350" stA="50000" endA="300" endPos="38500" dist="50800" dir="5400000" sy="-100000" algn="bl" rotWithShape="0"/>
          </a:effectLst>
        </p:spPr>
        <p:txBody>
          <a:bodyPr vert="horz" wrap="square" lIns="91440" tIns="45720" rIns="91440" bIns="45720" rtlCol="0" anchor="ctr">
            <a:spAutoFit/>
          </a:bodyPr>
          <a:lstStyle/>
          <a:p>
            <a:r>
              <a:rPr lang="en-US" altLang="zh-CN" sz="3200" dirty="0">
                <a:solidFill>
                  <a:srgbClr val="1353A2"/>
                </a:solidFill>
                <a:latin typeface="微软雅黑" panose="020B0503020204020204" pitchFamily="34" charset="-122"/>
                <a:ea typeface="微软雅黑" panose="020B0503020204020204" pitchFamily="34" charset="-122"/>
                <a:cs typeface="+mn-cs"/>
              </a:rPr>
              <a:t>4.1</a:t>
            </a:r>
            <a:r>
              <a:rPr lang="zh-CN" altLang="en-US" sz="3200" dirty="0">
                <a:solidFill>
                  <a:srgbClr val="1353A2"/>
                </a:solidFill>
                <a:latin typeface="微软雅黑" panose="020B0503020204020204" pitchFamily="34" charset="-122"/>
                <a:ea typeface="微软雅黑" panose="020B0503020204020204" pitchFamily="34" charset="-122"/>
                <a:cs typeface="+mn-cs"/>
              </a:rPr>
              <a:t>列表（排序）</a:t>
            </a:r>
          </a:p>
        </p:txBody>
      </p:sp>
      <p:grpSp>
        <p:nvGrpSpPr>
          <p:cNvPr id="28" name="组合 27"/>
          <p:cNvGrpSpPr/>
          <p:nvPr/>
        </p:nvGrpSpPr>
        <p:grpSpPr>
          <a:xfrm>
            <a:off x="1599370" y="2770103"/>
            <a:ext cx="4229102" cy="458908"/>
            <a:chOff x="617346" y="3124829"/>
            <a:chExt cx="5797565" cy="458908"/>
          </a:xfrm>
        </p:grpSpPr>
        <p:sp>
          <p:nvSpPr>
            <p:cNvPr id="29" name="矩形 28"/>
            <p:cNvSpPr/>
            <p:nvPr/>
          </p:nvSpPr>
          <p:spPr>
            <a:xfrm>
              <a:off x="617346" y="3124829"/>
              <a:ext cx="5797562" cy="458908"/>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li_one = [6, 2, 5, 3]</a:t>
              </a:r>
            </a:p>
          </p:txBody>
        </p:sp>
        <p:sp>
          <p:nvSpPr>
            <p:cNvPr id="33" name="矩形 32"/>
            <p:cNvSpPr/>
            <p:nvPr/>
          </p:nvSpPr>
          <p:spPr>
            <a:xfrm>
              <a:off x="4991637" y="3124829"/>
              <a:ext cx="1423274" cy="438582"/>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示例</a:t>
              </a:r>
            </a:p>
          </p:txBody>
        </p:sp>
      </p:grpSp>
      <p:grpSp>
        <p:nvGrpSpPr>
          <p:cNvPr id="9" name="组合 8"/>
          <p:cNvGrpSpPr/>
          <p:nvPr/>
        </p:nvGrpSpPr>
        <p:grpSpPr>
          <a:xfrm>
            <a:off x="1599371" y="3648098"/>
            <a:ext cx="4229099" cy="458909"/>
            <a:chOff x="617346" y="3124828"/>
            <a:chExt cx="5797562" cy="458909"/>
          </a:xfrm>
        </p:grpSpPr>
        <p:sp>
          <p:nvSpPr>
            <p:cNvPr id="10" name="矩形 9"/>
            <p:cNvSpPr/>
            <p:nvPr/>
          </p:nvSpPr>
          <p:spPr>
            <a:xfrm>
              <a:off x="617346" y="3124829"/>
              <a:ext cx="5797562" cy="458908"/>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list_one.sort()</a:t>
              </a:r>
            </a:p>
          </p:txBody>
        </p:sp>
        <p:sp>
          <p:nvSpPr>
            <p:cNvPr id="11" name="矩形 10"/>
            <p:cNvSpPr/>
            <p:nvPr/>
          </p:nvSpPr>
          <p:spPr>
            <a:xfrm>
              <a:off x="4991635" y="3124828"/>
              <a:ext cx="1423273" cy="458909"/>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sort</a:t>
              </a:r>
              <a:endParaRPr lang="zh-CN" altLang="en-US" dirty="0">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599369" y="4473742"/>
            <a:ext cx="4229101" cy="458909"/>
            <a:chOff x="617346" y="3124828"/>
            <a:chExt cx="5797562" cy="458909"/>
          </a:xfrm>
        </p:grpSpPr>
        <p:sp>
          <p:nvSpPr>
            <p:cNvPr id="14" name="矩形 13"/>
            <p:cNvSpPr/>
            <p:nvPr/>
          </p:nvSpPr>
          <p:spPr>
            <a:xfrm>
              <a:off x="617346" y="3124829"/>
              <a:ext cx="5797562" cy="458908"/>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li_two = sorted(li_one)</a:t>
              </a:r>
            </a:p>
          </p:txBody>
        </p:sp>
        <p:sp>
          <p:nvSpPr>
            <p:cNvPr id="15" name="矩形 14"/>
            <p:cNvSpPr/>
            <p:nvPr/>
          </p:nvSpPr>
          <p:spPr>
            <a:xfrm>
              <a:off x="4991636" y="3124828"/>
              <a:ext cx="1423272" cy="458909"/>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sorted</a:t>
              </a:r>
              <a:endParaRPr lang="zh-CN" altLang="en-US" dirty="0">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1599370" y="5374455"/>
            <a:ext cx="4229101" cy="458908"/>
            <a:chOff x="617346" y="2917079"/>
            <a:chExt cx="5797562" cy="458908"/>
          </a:xfrm>
        </p:grpSpPr>
        <p:sp>
          <p:nvSpPr>
            <p:cNvPr id="17" name="矩形 16"/>
            <p:cNvSpPr/>
            <p:nvPr/>
          </p:nvSpPr>
          <p:spPr>
            <a:xfrm>
              <a:off x="617346" y="2917079"/>
              <a:ext cx="5797562" cy="458908"/>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li_one.reverse()</a:t>
              </a:r>
            </a:p>
          </p:txBody>
        </p:sp>
        <p:sp>
          <p:nvSpPr>
            <p:cNvPr id="18" name="矩形 17"/>
            <p:cNvSpPr/>
            <p:nvPr/>
          </p:nvSpPr>
          <p:spPr>
            <a:xfrm>
              <a:off x="4991634" y="2917080"/>
              <a:ext cx="1423272" cy="458907"/>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reverse</a:t>
              </a:r>
              <a:endParaRPr lang="zh-CN" altLang="en-US" dirty="0">
                <a:latin typeface="微软雅黑" panose="020B0503020204020204" pitchFamily="34" charset="-122"/>
                <a:ea typeface="微软雅黑" panose="020B0503020204020204" pitchFamily="34" charset="-122"/>
              </a:endParaRPr>
            </a:p>
          </p:txBody>
        </p:sp>
      </p:grpSp>
      <p:sp>
        <p:nvSpPr>
          <p:cNvPr id="3" name="椭圆 2"/>
          <p:cNvSpPr/>
          <p:nvPr/>
        </p:nvSpPr>
        <p:spPr>
          <a:xfrm>
            <a:off x="4971051" y="3679223"/>
            <a:ext cx="834857" cy="396657"/>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箭头连接符 5"/>
          <p:cNvCxnSpPr/>
          <p:nvPr/>
        </p:nvCxnSpPr>
        <p:spPr>
          <a:xfrm flipV="1">
            <a:off x="5765669" y="3343153"/>
            <a:ext cx="1062666" cy="440688"/>
          </a:xfrm>
          <a:prstGeom prst="straightConnector1">
            <a:avLst/>
          </a:prstGeom>
          <a:ln w="28575">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6828335" y="3081543"/>
            <a:ext cx="3925390" cy="646331"/>
          </a:xfrm>
          <a:prstGeom prst="rect">
            <a:avLst/>
          </a:prstGeom>
          <a:noFill/>
        </p:spPr>
        <p:txBody>
          <a:bodyPr wrap="square" rtlCol="0">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有序的元素会覆盖原来的列表元素，</a:t>
            </a:r>
            <a:r>
              <a:rPr lang="zh-CN" altLang="en-US" dirty="0">
                <a:solidFill>
                  <a:srgbClr val="FF0000"/>
                </a:solidFill>
                <a:latin typeface="微软雅黑" panose="020B0503020204020204" pitchFamily="34" charset="-122"/>
                <a:ea typeface="微软雅黑" panose="020B0503020204020204" pitchFamily="34" charset="-122"/>
              </a:rPr>
              <a:t>不产生</a:t>
            </a:r>
            <a:r>
              <a:rPr lang="zh-CN" altLang="en-US" dirty="0">
                <a:solidFill>
                  <a:schemeClr val="bg1">
                    <a:lumMod val="50000"/>
                  </a:schemeClr>
                </a:solidFill>
                <a:latin typeface="微软雅黑" panose="020B0503020204020204" pitchFamily="34" charset="-122"/>
                <a:ea typeface="微软雅黑" panose="020B0503020204020204" pitchFamily="34" charset="-122"/>
              </a:rPr>
              <a:t>新列表</a:t>
            </a:r>
          </a:p>
        </p:txBody>
      </p:sp>
      <p:sp>
        <p:nvSpPr>
          <p:cNvPr id="22" name="椭圆 21"/>
          <p:cNvSpPr/>
          <p:nvPr/>
        </p:nvSpPr>
        <p:spPr>
          <a:xfrm>
            <a:off x="4861121" y="4487322"/>
            <a:ext cx="944787" cy="45127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箭头连接符 22"/>
          <p:cNvCxnSpPr/>
          <p:nvPr/>
        </p:nvCxnSpPr>
        <p:spPr>
          <a:xfrm flipV="1">
            <a:off x="5765669" y="4107007"/>
            <a:ext cx="988120" cy="517632"/>
          </a:xfrm>
          <a:prstGeom prst="straightConnector1">
            <a:avLst/>
          </a:prstGeom>
          <a:ln w="28575">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6772838" y="3964102"/>
            <a:ext cx="3980887" cy="646331"/>
          </a:xfrm>
          <a:prstGeom prst="rect">
            <a:avLst/>
          </a:prstGeom>
          <a:noFill/>
        </p:spPr>
        <p:txBody>
          <a:bodyPr wrap="square" rtlCol="0">
            <a:spAutoFit/>
          </a:bodyPr>
          <a:lstStyle/>
          <a:p>
            <a:r>
              <a:rPr lang="zh-CN" altLang="en-US" dirty="0">
                <a:solidFill>
                  <a:srgbClr val="FF0000"/>
                </a:solidFill>
                <a:latin typeface="微软雅黑" panose="020B0503020204020204" pitchFamily="34" charset="-122"/>
                <a:ea typeface="微软雅黑" panose="020B0503020204020204" pitchFamily="34" charset="-122"/>
              </a:rPr>
              <a:t>产生</a:t>
            </a:r>
            <a:r>
              <a:rPr lang="zh-CN" altLang="en-US" dirty="0">
                <a:solidFill>
                  <a:schemeClr val="bg1">
                    <a:lumMod val="50000"/>
                  </a:schemeClr>
                </a:solidFill>
                <a:latin typeface="微软雅黑" panose="020B0503020204020204" pitchFamily="34" charset="-122"/>
                <a:ea typeface="微软雅黑" panose="020B0503020204020204" pitchFamily="34" charset="-122"/>
              </a:rPr>
              <a:t>排序后的新列表，排序操作不会对原列表产生影响</a:t>
            </a:r>
          </a:p>
        </p:txBody>
      </p:sp>
      <p:sp>
        <p:nvSpPr>
          <p:cNvPr id="26" name="椭圆 25"/>
          <p:cNvSpPr/>
          <p:nvPr/>
        </p:nvSpPr>
        <p:spPr>
          <a:xfrm>
            <a:off x="4861121" y="5470890"/>
            <a:ext cx="904548" cy="347663"/>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7" name="直接箭头连接符 26"/>
          <p:cNvCxnSpPr/>
          <p:nvPr/>
        </p:nvCxnSpPr>
        <p:spPr>
          <a:xfrm flipV="1">
            <a:off x="5711977" y="5069053"/>
            <a:ext cx="988120" cy="517632"/>
          </a:xfrm>
          <a:prstGeom prst="straightConnector1">
            <a:avLst/>
          </a:prstGeom>
          <a:ln w="28575">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6753789" y="4912769"/>
            <a:ext cx="3787901" cy="646331"/>
          </a:xfrm>
          <a:prstGeom prst="rect">
            <a:avLst/>
          </a:prstGeom>
        </p:spPr>
        <p:txBody>
          <a:bodyPr wrap="square">
            <a:spAutoFit/>
          </a:bodyPr>
          <a:lstStyle/>
          <a:p>
            <a:r>
              <a:rPr lang="zh-CN" altLang="en-US" dirty="0">
                <a:solidFill>
                  <a:srgbClr val="FF0000"/>
                </a:solidFill>
                <a:latin typeface="微软雅黑" panose="020B0503020204020204" pitchFamily="34" charset="-122"/>
                <a:ea typeface="微软雅黑" panose="020B0503020204020204" pitchFamily="34" charset="-122"/>
              </a:rPr>
              <a:t>逆置列表</a:t>
            </a:r>
            <a:r>
              <a:rPr lang="zh-CN" altLang="en-US" dirty="0">
                <a:solidFill>
                  <a:schemeClr val="bg1">
                    <a:lumMod val="50000"/>
                  </a:schemeClr>
                </a:solidFill>
                <a:latin typeface="微软雅黑" panose="020B0503020204020204" pitchFamily="34" charset="-122"/>
                <a:ea typeface="微软雅黑" panose="020B0503020204020204" pitchFamily="34" charset="-122"/>
              </a:rPr>
              <a:t>，即把原列表中的元素从右至左依次排列存放</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34525" y="5247313"/>
            <a:ext cx="1219200" cy="12192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1500"/>
                                        <p:tgtEl>
                                          <p:spTgt spid="3"/>
                                        </p:tgtEl>
                                      </p:cBhvr>
                                    </p:animEffect>
                                  </p:childTnLst>
                                </p:cTn>
                              </p:par>
                            </p:childTnLst>
                          </p:cTn>
                        </p:par>
                        <p:par>
                          <p:cTn id="8" fill="hold">
                            <p:stCondLst>
                              <p:cond delay="1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par>
                          <p:cTn id="12" fill="hold">
                            <p:stCondLst>
                              <p:cond delay="2000"/>
                            </p:stCondLst>
                            <p:childTnLst>
                              <p:par>
                                <p:cTn id="13" presetID="16" presetClass="entr" presetSubtype="21" fill="hold"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barn(inVertical)">
                                      <p:cBhvr>
                                        <p:cTn id="15" dur="500"/>
                                        <p:tgtEl>
                                          <p:spTgt spid="7">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grpId="0"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heel(1)">
                                      <p:cBhvr>
                                        <p:cTn id="20" dur="1500"/>
                                        <p:tgtEl>
                                          <p:spTgt spid="22"/>
                                        </p:tgtEl>
                                      </p:cBhvr>
                                    </p:animEffect>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down)">
                                      <p:cBhvr>
                                        <p:cTn id="24" dur="500"/>
                                        <p:tgtEl>
                                          <p:spTgt spid="23"/>
                                        </p:tgtEl>
                                      </p:cBhvr>
                                    </p:animEffect>
                                  </p:childTnLst>
                                </p:cTn>
                              </p:par>
                            </p:childTnLst>
                          </p:cTn>
                        </p:par>
                        <p:par>
                          <p:cTn id="25" fill="hold">
                            <p:stCondLst>
                              <p:cond delay="2000"/>
                            </p:stCondLst>
                            <p:childTnLst>
                              <p:par>
                                <p:cTn id="26" presetID="16" presetClass="entr" presetSubtype="21" fill="hold" nodeType="afterEffect">
                                  <p:stCondLst>
                                    <p:cond delay="0"/>
                                  </p:stCondLst>
                                  <p:childTnLst>
                                    <p:set>
                                      <p:cBhvr>
                                        <p:cTn id="27" dur="1" fill="hold">
                                          <p:stCondLst>
                                            <p:cond delay="0"/>
                                          </p:stCondLst>
                                        </p:cTn>
                                        <p:tgtEl>
                                          <p:spTgt spid="24">
                                            <p:txEl>
                                              <p:pRg st="0" end="0"/>
                                            </p:txEl>
                                          </p:spTgt>
                                        </p:tgtEl>
                                        <p:attrNameLst>
                                          <p:attrName>style.visibility</p:attrName>
                                        </p:attrNameLst>
                                      </p:cBhvr>
                                      <p:to>
                                        <p:strVal val="visible"/>
                                      </p:to>
                                    </p:set>
                                    <p:animEffect transition="in" filter="barn(inVertical)">
                                      <p:cBhvr>
                                        <p:cTn id="28" dur="500"/>
                                        <p:tgtEl>
                                          <p:spTgt spid="24">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1" presetClass="entr" presetSubtype="1" fill="hold" grpId="0" nodeType="click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heel(1)">
                                      <p:cBhvr>
                                        <p:cTn id="33" dur="1500"/>
                                        <p:tgtEl>
                                          <p:spTgt spid="26"/>
                                        </p:tgtEl>
                                      </p:cBhvr>
                                    </p:animEffect>
                                  </p:childTnLst>
                                </p:cTn>
                              </p:par>
                            </p:childTnLst>
                          </p:cTn>
                        </p:par>
                        <p:par>
                          <p:cTn id="34" fill="hold">
                            <p:stCondLst>
                              <p:cond delay="1500"/>
                            </p:stCondLst>
                            <p:childTnLst>
                              <p:par>
                                <p:cTn id="35" presetID="22" presetClass="entr" presetSubtype="4"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down)">
                                      <p:cBhvr>
                                        <p:cTn id="37" dur="500"/>
                                        <p:tgtEl>
                                          <p:spTgt spid="27"/>
                                        </p:tgtEl>
                                      </p:cBhvr>
                                    </p:animEffect>
                                  </p:childTnLst>
                                </p:cTn>
                              </p:par>
                            </p:childTnLst>
                          </p:cTn>
                        </p:par>
                        <p:par>
                          <p:cTn id="38" fill="hold">
                            <p:stCondLst>
                              <p:cond delay="2000"/>
                            </p:stCondLst>
                            <p:childTnLst>
                              <p:par>
                                <p:cTn id="39" presetID="16" presetClass="entr" presetSubtype="21"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barn(inVertical)">
                                      <p:cBhvr>
                                        <p:cTn id="4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22" grpId="0" bldLvl="0" animBg="1"/>
      <p:bldP spid="26" grpId="0" bldLvl="0" animBg="1"/>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4"/>
          <p:cNvSpPr txBox="1">
            <a:spLocks noChangeArrowheads="1"/>
          </p:cNvSpPr>
          <p:nvPr/>
        </p:nvSpPr>
        <p:spPr bwMode="auto">
          <a:xfrm>
            <a:off x="590053" y="1418560"/>
            <a:ext cx="11010544" cy="11350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90204" pitchFamily="34" charset="0"/>
                <a:ea typeface="宋体" pitchFamily="2" charset="-122"/>
              </a:defRPr>
            </a:lvl2pPr>
            <a:lvl3pPr defTabSz="720725" eaLnBrk="0" hangingPunct="0">
              <a:defRPr sz="1600">
                <a:latin typeface="Arial" panose="020B0604020202090204" pitchFamily="34" charset="0"/>
                <a:ea typeface="宋体" pitchFamily="2" charset="-122"/>
              </a:defRPr>
            </a:lvl3pPr>
            <a:lvl4pPr defTabSz="720725" eaLnBrk="0" hangingPunct="0">
              <a:defRPr sz="1600">
                <a:latin typeface="Arial" panose="020B0604020202090204" pitchFamily="34" charset="0"/>
                <a:ea typeface="宋体" pitchFamily="2" charset="-122"/>
              </a:defRPr>
            </a:lvl4pPr>
            <a:lvl5pPr defTabSz="720725" eaLnBrk="0" hangingPunct="0">
              <a:defRPr sz="1600">
                <a:latin typeface="Arial" panose="020B0604020202090204" pitchFamily="34" charset="0"/>
                <a:ea typeface="宋体" pitchFamily="2" charset="-122"/>
              </a:defRPr>
            </a:lvl5pPr>
            <a:lvl6pPr defTabSz="720725" eaLnBrk="0" fontAlgn="base" hangingPunct="0">
              <a:spcBef>
                <a:spcPct val="0"/>
              </a:spcBef>
              <a:spcAft>
                <a:spcPct val="0"/>
              </a:spcAft>
              <a:defRPr sz="1600">
                <a:latin typeface="Arial" panose="020B0604020202090204" pitchFamily="34" charset="0"/>
                <a:ea typeface="宋体" pitchFamily="2" charset="-122"/>
              </a:defRPr>
            </a:lvl6pPr>
            <a:lvl7pPr defTabSz="720725" eaLnBrk="0" fontAlgn="base" hangingPunct="0">
              <a:spcBef>
                <a:spcPct val="0"/>
              </a:spcBef>
              <a:spcAft>
                <a:spcPct val="0"/>
              </a:spcAft>
              <a:defRPr sz="1600">
                <a:latin typeface="Arial" panose="020B0604020202090204" pitchFamily="34" charset="0"/>
                <a:ea typeface="宋体" pitchFamily="2" charset="-122"/>
              </a:defRPr>
            </a:lvl7pPr>
            <a:lvl8pPr defTabSz="720725" eaLnBrk="0" fontAlgn="base" hangingPunct="0">
              <a:spcBef>
                <a:spcPct val="0"/>
              </a:spcBef>
              <a:spcAft>
                <a:spcPct val="0"/>
              </a:spcAft>
              <a:defRPr sz="1600">
                <a:latin typeface="Arial" panose="020B0604020202090204" pitchFamily="34" charset="0"/>
                <a:ea typeface="宋体" pitchFamily="2" charset="-122"/>
              </a:defRPr>
            </a:lvl8pPr>
            <a:lvl9pPr defTabSz="720725" eaLnBrk="0" fontAlgn="base" hangingPunct="0">
              <a:spcBef>
                <a:spcPct val="0"/>
              </a:spcBef>
              <a:spcAft>
                <a:spcPct val="0"/>
              </a:spcAft>
              <a:defRPr sz="1600">
                <a:latin typeface="Arial" panose="020B0604020202090204" pitchFamily="34" charset="0"/>
                <a:ea typeface="宋体" pitchFamily="2" charset="-122"/>
              </a:defRPr>
            </a:lvl9pPr>
          </a:lstStyle>
          <a:p>
            <a:pPr marL="342900" indent="-342900">
              <a:lnSpc>
                <a:spcPct val="150000"/>
              </a:lnSpc>
              <a:buFont typeface="Arial" panose="020B0604020202090204" pitchFamily="34" charset="0"/>
              <a:buChar char="•"/>
            </a:pPr>
            <a:r>
              <a:rPr lang="zh-CN" altLang="en-US" sz="2400" dirty="0"/>
              <a:t>列表推导式是符合</a:t>
            </a:r>
            <a:r>
              <a:rPr lang="en-US" altLang="zh-CN" sz="2400" dirty="0"/>
              <a:t>Python</a:t>
            </a:r>
            <a:r>
              <a:rPr lang="zh-CN" altLang="en-US" sz="2400" dirty="0"/>
              <a:t>语法规则的</a:t>
            </a:r>
            <a:r>
              <a:rPr lang="zh-CN" altLang="en-US" sz="2400" dirty="0">
                <a:solidFill>
                  <a:srgbClr val="FF0000"/>
                </a:solidFill>
              </a:rPr>
              <a:t>复合表达式</a:t>
            </a:r>
            <a:r>
              <a:rPr lang="zh-CN" altLang="en-US" sz="2400" dirty="0"/>
              <a:t>，它用于以简洁的方式根据已有的列表构建</a:t>
            </a:r>
            <a:r>
              <a:rPr lang="zh-CN" altLang="en-US" sz="2400" dirty="0">
                <a:solidFill>
                  <a:srgbClr val="FF0000"/>
                </a:solidFill>
              </a:rPr>
              <a:t>满足特定需求的列表</a:t>
            </a:r>
            <a:r>
              <a:rPr lang="zh-CN" altLang="en-US" sz="2400" dirty="0"/>
              <a:t>。</a:t>
            </a:r>
          </a:p>
        </p:txBody>
      </p:sp>
      <p:sp>
        <p:nvSpPr>
          <p:cNvPr id="2" name="标题 1"/>
          <p:cNvSpPr>
            <a:spLocks noGrp="1"/>
          </p:cNvSpPr>
          <p:nvPr>
            <p:ph type="title" idx="4294967295"/>
          </p:nvPr>
        </p:nvSpPr>
        <p:spPr>
          <a:xfrm>
            <a:off x="1599370" y="497024"/>
            <a:ext cx="7007225" cy="485140"/>
          </a:xfrm>
          <a:noFill/>
          <a:effectLst>
            <a:reflection blurRad="6350" stA="50000" endA="300" endPos="38500" dist="50800" dir="5400000" sy="-100000" algn="bl" rotWithShape="0"/>
          </a:effectLst>
        </p:spPr>
        <p:txBody>
          <a:bodyPr vert="horz" wrap="square" lIns="91440" tIns="45720" rIns="91440" bIns="45720" rtlCol="0" anchor="ctr">
            <a:spAutoFit/>
          </a:bodyPr>
          <a:lstStyle/>
          <a:p>
            <a:r>
              <a:rPr lang="en-US" altLang="zh-CN" sz="3200" dirty="0">
                <a:solidFill>
                  <a:srgbClr val="1353A2"/>
                </a:solidFill>
                <a:latin typeface="微软雅黑" panose="020B0503020204020204" pitchFamily="34" charset="-122"/>
                <a:ea typeface="微软雅黑" panose="020B0503020204020204" pitchFamily="34" charset="-122"/>
                <a:cs typeface="+mn-cs"/>
              </a:rPr>
              <a:t>4.1 </a:t>
            </a:r>
            <a:r>
              <a:rPr lang="zh-CN" altLang="en-US" sz="3200" dirty="0">
                <a:solidFill>
                  <a:srgbClr val="1353A2"/>
                </a:solidFill>
                <a:latin typeface="微软雅黑" panose="020B0503020204020204" pitchFamily="34" charset="-122"/>
                <a:ea typeface="微软雅黑" panose="020B0503020204020204" pitchFamily="34" charset="-122"/>
                <a:cs typeface="+mn-cs"/>
              </a:rPr>
              <a:t>列表（推导式）</a:t>
            </a:r>
          </a:p>
        </p:txBody>
      </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34525" y="5247313"/>
            <a:ext cx="1219200" cy="1219200"/>
          </a:xfrm>
          <a:prstGeom prst="rect">
            <a:avLst/>
          </a:prstGeom>
        </p:spPr>
      </p:pic>
      <p:sp>
        <p:nvSpPr>
          <p:cNvPr id="16" name="矩形 15"/>
          <p:cNvSpPr/>
          <p:nvPr/>
        </p:nvSpPr>
        <p:spPr>
          <a:xfrm>
            <a:off x="590053" y="3674967"/>
            <a:ext cx="11010544" cy="581057"/>
          </a:xfrm>
          <a:prstGeom prst="rect">
            <a:avLst/>
          </a:prstGeom>
        </p:spPr>
        <p:txBody>
          <a:bodyPr wrap="square">
            <a:spAutoFit/>
          </a:bodyPr>
          <a:lstStyle/>
          <a:p>
            <a:pPr marL="342900" indent="-342900" defTabSz="720725">
              <a:lnSpc>
                <a:spcPct val="150000"/>
              </a:lnSpc>
              <a:buFont typeface="Arial" panose="020B0604020202090204" pitchFamily="34" charset="0"/>
              <a:buChar char="•"/>
            </a:pPr>
            <a:r>
              <a:rPr lang="zh-CN" altLang="zh-CN" sz="2400" dirty="0">
                <a:solidFill>
                  <a:schemeClr val="bg1">
                    <a:lumMod val="50000"/>
                  </a:schemeClr>
                </a:solidFill>
                <a:latin typeface="微软雅黑" panose="020B0503020204020204" pitchFamily="34" charset="-122"/>
                <a:ea typeface="微软雅黑" panose="020B0503020204020204" pitchFamily="34" charset="-122"/>
              </a:rPr>
              <a:t>列表推导式还可以结合</a:t>
            </a:r>
            <a:r>
              <a:rPr lang="en-US" altLang="zh-CN" sz="2400" dirty="0">
                <a:solidFill>
                  <a:srgbClr val="FF0000"/>
                </a:solidFill>
                <a:latin typeface="微软雅黑" panose="020B0503020204020204" pitchFamily="34" charset="-122"/>
                <a:ea typeface="微软雅黑" panose="020B0503020204020204" pitchFamily="34" charset="-122"/>
              </a:rPr>
              <a:t>if</a:t>
            </a:r>
            <a:r>
              <a:rPr lang="zh-CN" altLang="zh-CN" sz="2400" dirty="0">
                <a:solidFill>
                  <a:srgbClr val="FF0000"/>
                </a:solidFill>
                <a:latin typeface="微软雅黑" panose="020B0503020204020204" pitchFamily="34" charset="-122"/>
                <a:ea typeface="微软雅黑" panose="020B0503020204020204" pitchFamily="34" charset="-122"/>
              </a:rPr>
              <a:t>判断语句</a:t>
            </a:r>
            <a:r>
              <a:rPr lang="zh-CN" altLang="zh-CN" sz="2400" dirty="0">
                <a:solidFill>
                  <a:schemeClr val="bg1">
                    <a:lumMod val="50000"/>
                  </a:schemeClr>
                </a:solidFill>
                <a:latin typeface="微软雅黑" panose="020B0503020204020204" pitchFamily="34" charset="-122"/>
                <a:ea typeface="微软雅黑" panose="020B0503020204020204" pitchFamily="34" charset="-122"/>
              </a:rPr>
              <a:t>或</a:t>
            </a:r>
            <a:r>
              <a:rPr lang="en-US" altLang="zh-CN" sz="2400" dirty="0">
                <a:solidFill>
                  <a:srgbClr val="FF0000"/>
                </a:solidFill>
                <a:latin typeface="微软雅黑" panose="020B0503020204020204" pitchFamily="34" charset="-122"/>
                <a:ea typeface="微软雅黑" panose="020B0503020204020204" pitchFamily="34" charset="-122"/>
              </a:rPr>
              <a:t>for</a:t>
            </a:r>
            <a:r>
              <a:rPr lang="zh-CN" altLang="zh-CN" sz="2400" dirty="0">
                <a:solidFill>
                  <a:srgbClr val="FF0000"/>
                </a:solidFill>
                <a:latin typeface="微软雅黑" panose="020B0503020204020204" pitchFamily="34" charset="-122"/>
                <a:ea typeface="微软雅黑" panose="020B0503020204020204" pitchFamily="34" charset="-122"/>
              </a:rPr>
              <a:t>循环嵌套</a:t>
            </a:r>
            <a:r>
              <a:rPr lang="zh-CN" altLang="zh-CN" sz="2400" dirty="0">
                <a:solidFill>
                  <a:schemeClr val="bg1">
                    <a:lumMod val="50000"/>
                  </a:schemeClr>
                </a:solidFill>
                <a:latin typeface="微软雅黑" panose="020B0503020204020204" pitchFamily="34" charset="-122"/>
                <a:ea typeface="微软雅黑" panose="020B0503020204020204" pitchFamily="34" charset="-122"/>
              </a:rPr>
              <a:t>，生成更灵活的列表。</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1599370" y="4277817"/>
            <a:ext cx="5733550" cy="1938992"/>
          </a:xfrm>
          <a:prstGeom prst="rect">
            <a:avLst/>
          </a:prstGeom>
        </p:spPr>
        <p:txBody>
          <a:bodyPr wrap="square">
            <a:spAutoFit/>
          </a:bodyPr>
          <a:lstStyle/>
          <a:p>
            <a:pPr marL="457200" indent="-457200">
              <a:lnSpc>
                <a:spcPct val="200000"/>
              </a:lnSpc>
              <a:buFont typeface="+mj-lt"/>
              <a:buAutoNum type="alphaLcPeriod"/>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带有</a:t>
            </a:r>
            <a:r>
              <a:rPr lang="en-US" altLang="zh-CN" sz="2000" dirty="0">
                <a:solidFill>
                  <a:schemeClr val="bg1">
                    <a:lumMod val="50000"/>
                  </a:schemeClr>
                </a:solidFill>
                <a:latin typeface="微软雅黑" panose="020B0503020204020204" pitchFamily="34" charset="-122"/>
                <a:ea typeface="微软雅黑" panose="020B0503020204020204" pitchFamily="34" charset="-122"/>
              </a:rPr>
              <a:t>if</a:t>
            </a:r>
            <a:r>
              <a:rPr lang="zh-CN" altLang="zh-CN" sz="2000" dirty="0">
                <a:solidFill>
                  <a:schemeClr val="bg1">
                    <a:lumMod val="50000"/>
                  </a:schemeClr>
                </a:solidFill>
                <a:latin typeface="微软雅黑" panose="020B0503020204020204" pitchFamily="34" charset="-122"/>
                <a:ea typeface="微软雅黑" panose="020B0503020204020204" pitchFamily="34" charset="-122"/>
              </a:rPr>
              <a:t>语句的列表推导式</a:t>
            </a:r>
            <a:endParaRPr lang="en-US" altLang="zh-CN" sz="2000" dirty="0">
              <a:solidFill>
                <a:schemeClr val="bg1">
                  <a:lumMod val="50000"/>
                </a:schemeClr>
              </a:solidFill>
              <a:latin typeface="微软雅黑" panose="020B0503020204020204" pitchFamily="34" charset="-122"/>
              <a:ea typeface="微软雅黑" panose="020B0503020204020204" pitchFamily="34" charset="-122"/>
            </a:endParaRPr>
          </a:p>
          <a:p>
            <a:pPr marL="457200" indent="-457200">
              <a:lnSpc>
                <a:spcPct val="200000"/>
              </a:lnSpc>
              <a:buFont typeface="+mj-lt"/>
              <a:buAutoNum type="alphaLcPeriod"/>
            </a:pPr>
            <a:r>
              <a:rPr lang="en-US" altLang="zh-CN" sz="2000" dirty="0">
                <a:solidFill>
                  <a:schemeClr val="bg1">
                    <a:lumMod val="50000"/>
                  </a:schemeClr>
                </a:solidFill>
                <a:latin typeface="微软雅黑" panose="020B0503020204020204" pitchFamily="34" charset="-122"/>
                <a:ea typeface="微软雅黑" panose="020B0503020204020204" pitchFamily="34" charset="-122"/>
              </a:rPr>
              <a:t>for</a:t>
            </a:r>
            <a:r>
              <a:rPr lang="zh-CN" altLang="en-US" sz="2000" dirty="0">
                <a:solidFill>
                  <a:schemeClr val="bg1">
                    <a:lumMod val="50000"/>
                  </a:schemeClr>
                </a:solidFill>
                <a:latin typeface="微软雅黑" panose="020B0503020204020204" pitchFamily="34" charset="-122"/>
                <a:ea typeface="微软雅黑" panose="020B0503020204020204" pitchFamily="34" charset="-122"/>
              </a:rPr>
              <a:t>循环嵌套的列表推导式</a:t>
            </a:r>
            <a:endParaRPr lang="en-US" altLang="zh-CN" sz="2000" dirty="0">
              <a:solidFill>
                <a:schemeClr val="bg1">
                  <a:lumMod val="50000"/>
                </a:schemeClr>
              </a:solidFill>
              <a:latin typeface="微软雅黑" panose="020B0503020204020204" pitchFamily="34" charset="-122"/>
              <a:ea typeface="微软雅黑" panose="020B0503020204020204" pitchFamily="34" charset="-122"/>
            </a:endParaRPr>
          </a:p>
          <a:p>
            <a:pPr marL="457200" indent="-457200">
              <a:lnSpc>
                <a:spcPct val="200000"/>
              </a:lnSpc>
              <a:buFont typeface="+mj-lt"/>
              <a:buAutoNum type="alphaLcPeriod"/>
            </a:pPr>
            <a:r>
              <a:rPr lang="zh-CN" altLang="en-US" sz="2000" dirty="0">
                <a:solidFill>
                  <a:schemeClr val="bg1">
                    <a:lumMod val="50000"/>
                  </a:schemeClr>
                </a:solidFill>
                <a:latin typeface="微软雅黑" panose="020B0503020204020204" pitchFamily="34" charset="-122"/>
                <a:ea typeface="微软雅黑" panose="020B0503020204020204" pitchFamily="34" charset="-122"/>
              </a:rPr>
              <a:t>带有</a:t>
            </a:r>
            <a:r>
              <a:rPr lang="en-US" altLang="zh-CN" sz="2000" dirty="0">
                <a:solidFill>
                  <a:schemeClr val="bg1">
                    <a:lumMod val="50000"/>
                  </a:schemeClr>
                </a:solidFill>
                <a:latin typeface="微软雅黑" panose="020B0503020204020204" pitchFamily="34" charset="-122"/>
                <a:ea typeface="微软雅黑" panose="020B0503020204020204" pitchFamily="34" charset="-122"/>
              </a:rPr>
              <a:t>if</a:t>
            </a:r>
            <a:r>
              <a:rPr lang="zh-CN" altLang="en-US" sz="2000" dirty="0">
                <a:solidFill>
                  <a:schemeClr val="bg1">
                    <a:lumMod val="50000"/>
                  </a:schemeClr>
                </a:solidFill>
                <a:latin typeface="微软雅黑" panose="020B0503020204020204" pitchFamily="34" charset="-122"/>
                <a:ea typeface="微软雅黑" panose="020B0503020204020204" pitchFamily="34" charset="-122"/>
              </a:rPr>
              <a:t>语句与</a:t>
            </a:r>
            <a:r>
              <a:rPr lang="en-US" altLang="zh-CN" sz="2000" dirty="0">
                <a:solidFill>
                  <a:schemeClr val="bg1">
                    <a:lumMod val="50000"/>
                  </a:schemeClr>
                </a:solidFill>
                <a:latin typeface="微软雅黑" panose="020B0503020204020204" pitchFamily="34" charset="-122"/>
                <a:ea typeface="微软雅黑" panose="020B0503020204020204" pitchFamily="34" charset="-122"/>
              </a:rPr>
              <a:t>for</a:t>
            </a:r>
            <a:r>
              <a:rPr lang="zh-CN" altLang="en-US" sz="2000" dirty="0">
                <a:solidFill>
                  <a:schemeClr val="bg1">
                    <a:lumMod val="50000"/>
                  </a:schemeClr>
                </a:solidFill>
                <a:latin typeface="微软雅黑" panose="020B0503020204020204" pitchFamily="34" charset="-122"/>
                <a:ea typeface="微软雅黑" panose="020B0503020204020204" pitchFamily="34" charset="-122"/>
              </a:rPr>
              <a:t>循环嵌套的列表推导式</a:t>
            </a:r>
            <a:endParaRPr lang="zh-CN" altLang="zh-CN" sz="20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1599370" y="2805954"/>
            <a:ext cx="8128830" cy="581058"/>
            <a:chOff x="617346" y="3124828"/>
            <a:chExt cx="5797565" cy="581058"/>
          </a:xfrm>
        </p:grpSpPr>
        <p:sp>
          <p:nvSpPr>
            <p:cNvPr id="9" name="矩形 8"/>
            <p:cNvSpPr/>
            <p:nvPr/>
          </p:nvSpPr>
          <p:spPr>
            <a:xfrm>
              <a:off x="617346" y="3124829"/>
              <a:ext cx="5797562" cy="581057"/>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gn="ctr">
                <a:lnSpc>
                  <a:spcPct val="150000"/>
                </a:lnSpc>
              </a:pPr>
              <a:r>
                <a:rPr lang="en-US" altLang="zh-CN" sz="2400" kern="100" dirty="0">
                  <a:solidFill>
                    <a:srgbClr val="1353A2"/>
                  </a:solidFill>
                  <a:latin typeface="微软雅黑" panose="020B0503020204020204" pitchFamily="34" charset="-122"/>
                  <a:ea typeface="微软雅黑" panose="020B0503020204020204" pitchFamily="34" charset="-122"/>
                </a:rPr>
                <a:t>[exp for x in list]</a:t>
              </a:r>
            </a:p>
          </p:txBody>
        </p:sp>
        <p:sp>
          <p:nvSpPr>
            <p:cNvPr id="10" name="矩形 9"/>
            <p:cNvSpPr/>
            <p:nvPr/>
          </p:nvSpPr>
          <p:spPr>
            <a:xfrm>
              <a:off x="5703274" y="3124828"/>
              <a:ext cx="711637" cy="581057"/>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微软雅黑" panose="020B0503020204020204" pitchFamily="34" charset="-122"/>
                  <a:ea typeface="微软雅黑" panose="020B0503020204020204" pitchFamily="34" charset="-122"/>
                </a:rPr>
                <a:t>格式</a:t>
              </a:r>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fade">
                                      <p:cBhvr>
                                        <p:cTn id="7" dur="500"/>
                                        <p:tgtEl>
                                          <p:spTgt spid="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7">
                                            <p:txEl>
                                              <p:pRg st="0" end="0"/>
                                            </p:txEl>
                                          </p:spTgt>
                                        </p:tgtEl>
                                        <p:attrNameLst>
                                          <p:attrName>style.visibility</p:attrName>
                                        </p:attrNameLst>
                                      </p:cBhvr>
                                      <p:to>
                                        <p:strVal val="visible"/>
                                      </p:to>
                                    </p:set>
                                    <p:animEffect transition="in" filter="fade">
                                      <p:cBhvr>
                                        <p:cTn id="12" dur="1000"/>
                                        <p:tgtEl>
                                          <p:spTgt spid="17">
                                            <p:txEl>
                                              <p:pRg st="0" end="0"/>
                                            </p:txEl>
                                          </p:spTgt>
                                        </p:tgtEl>
                                      </p:cBhvr>
                                    </p:animEffect>
                                    <p:anim calcmode="lin" valueType="num">
                                      <p:cBhvr>
                                        <p:cTn id="13" dur="10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7">
                                            <p:txEl>
                                              <p:pRg st="1" end="1"/>
                                            </p:txEl>
                                          </p:spTgt>
                                        </p:tgtEl>
                                        <p:attrNameLst>
                                          <p:attrName>style.visibility</p:attrName>
                                        </p:attrNameLst>
                                      </p:cBhvr>
                                      <p:to>
                                        <p:strVal val="visible"/>
                                      </p:to>
                                    </p:set>
                                    <p:anim calcmode="lin" valueType="num">
                                      <p:cBhvr additive="base">
                                        <p:cTn id="19" dur="1000" fill="hold"/>
                                        <p:tgtEl>
                                          <p:spTgt spid="17">
                                            <p:txEl>
                                              <p:pRg st="1" end="1"/>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1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7">
                                            <p:txEl>
                                              <p:pRg st="2" end="2"/>
                                            </p:txEl>
                                          </p:spTgt>
                                        </p:tgtEl>
                                        <p:attrNameLst>
                                          <p:attrName>style.visibility</p:attrName>
                                        </p:attrNameLst>
                                      </p:cBhvr>
                                      <p:to>
                                        <p:strVal val="visible"/>
                                      </p:to>
                                    </p:set>
                                    <p:anim calcmode="lin" valueType="num">
                                      <p:cBhvr additive="base">
                                        <p:cTn id="25" dur="1000" fill="hold"/>
                                        <p:tgtEl>
                                          <p:spTgt spid="17">
                                            <p:txEl>
                                              <p:pRg st="2" end="2"/>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1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nvSpPr>
        <p:spPr>
          <a:xfrm>
            <a:off x="1923106" y="2165131"/>
            <a:ext cx="8555420" cy="1495097"/>
          </a:xfrm>
          <a:prstGeom prst="rect">
            <a:avLst/>
          </a:prstGeom>
        </p:spPr>
        <p:txBody>
          <a:bodyPr vert="horz" lIns="91440" tIns="45720" rIns="91440" bIns="45720" rtlCol="0" anchor="ctr">
            <a:normAutofit fontScale="32500" lnSpcReduction="20000"/>
          </a:bodyPr>
          <a:lstStyle>
            <a:lvl1pPr algn="r" defTabSz="914400" rtl="0" eaLnBrk="1" latinLnBrk="0" hangingPunct="1">
              <a:lnSpc>
                <a:spcPct val="80000"/>
              </a:lnSpc>
              <a:spcBef>
                <a:spcPct val="0"/>
              </a:spcBef>
              <a:buNone/>
              <a:defRPr sz="5000" kern="1200" cap="all" spc="200" baseline="0">
                <a:solidFill>
                  <a:schemeClr val="tx1">
                    <a:lumMod val="95000"/>
                    <a:lumOff val="5000"/>
                  </a:schemeClr>
                </a:solidFill>
                <a:latin typeface="+mj-lt"/>
                <a:ea typeface="+mj-ea"/>
                <a:cs typeface="+mj-cs"/>
              </a:defRPr>
            </a:lvl1pPr>
          </a:lstStyle>
          <a:p>
            <a:pPr algn="ctr">
              <a:lnSpc>
                <a:spcPct val="145000"/>
              </a:lnSpc>
            </a:pPr>
            <a:r>
              <a:rPr lang="zh-CN" altLang="en-US" sz="17600" b="1" dirty="0">
                <a:solidFill>
                  <a:schemeClr val="bg1"/>
                </a:solidFill>
              </a:rPr>
              <a:t>第一部分 </a:t>
            </a:r>
            <a:r>
              <a:rPr lang="en-US" altLang="zh-CN" sz="17600" b="1" dirty="0">
                <a:solidFill>
                  <a:schemeClr val="bg1"/>
                </a:solidFill>
              </a:rPr>
              <a:t>Python</a:t>
            </a:r>
            <a:r>
              <a:rPr lang="zh-CN" altLang="en-US" sz="17600" b="1" dirty="0">
                <a:solidFill>
                  <a:schemeClr val="bg1"/>
                </a:solidFill>
              </a:rPr>
              <a:t>基础</a:t>
            </a:r>
          </a:p>
        </p:txBody>
      </p:sp>
      <p:sp>
        <p:nvSpPr>
          <p:cNvPr id="7" name="矩形 15"/>
          <p:cNvSpPr>
            <a:spLocks noChangeArrowheads="1"/>
          </p:cNvSpPr>
          <p:nvPr/>
        </p:nvSpPr>
        <p:spPr bwMode="auto">
          <a:xfrm>
            <a:off x="5283283" y="5007715"/>
            <a:ext cx="2851067" cy="142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9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9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9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hangingPunct="1">
              <a:lnSpc>
                <a:spcPct val="150000"/>
              </a:lnSpc>
              <a:spcBef>
                <a:spcPct val="0"/>
              </a:spcBef>
              <a:buFont typeface="Arial" panose="020B0604020202090204" pitchFamily="34" charset="0"/>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a:t>
            </a:r>
            <a:r>
              <a:rPr kumimoji="0" lang="zh-CN" altLang="en-US"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校园一卡通系统</a:t>
            </a:r>
            <a:endPar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Font typeface="Arial" panose="020B0604020202090204" pitchFamily="34" charset="0"/>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a:t>
            </a:r>
            <a:r>
              <a:rPr kumimoji="0" lang="zh-CN" altLang="en-US"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系统功能模块设计</a:t>
            </a:r>
            <a:endPar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50000"/>
              </a:lnSpc>
              <a:spcBef>
                <a:spcPct val="0"/>
              </a:spcBef>
              <a:buFont typeface="Arial" panose="020B0604020202090204" pitchFamily="34" charset="0"/>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a:t>
            </a:r>
            <a:r>
              <a:rPr kumimoji="0" lang="zh-CN" altLang="en-US" sz="20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系统功能实现</a:t>
            </a:r>
          </a:p>
        </p:txBody>
      </p:sp>
      <p:pic>
        <p:nvPicPr>
          <p:cNvPr id="8" name="图片 1"/>
          <p:cNvPicPr>
            <a:picLocks noChangeAspect="1"/>
          </p:cNvPicPr>
          <p:nvPr/>
        </p:nvPicPr>
        <p:blipFill rotWithShape="1">
          <a:blip r:embed="rId2">
            <a:extLst>
              <a:ext uri="{28A0092B-C50C-407E-A947-70E740481C1C}">
                <a14:useLocalDpi xmlns:a14="http://schemas.microsoft.com/office/drawing/2010/main" val="0"/>
              </a:ext>
            </a:extLst>
          </a:blip>
          <a:srcRect/>
          <a:stretch>
            <a:fillRect/>
          </a:stretch>
        </p:blipFill>
        <p:spPr bwMode="auto">
          <a:xfrm>
            <a:off x="603250" y="5029200"/>
            <a:ext cx="4305300" cy="141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2"/>
          <p:cNvSpPr>
            <a:spLocks noChangeArrowheads="1"/>
          </p:cNvSpPr>
          <p:nvPr/>
        </p:nvSpPr>
        <p:spPr bwMode="auto">
          <a:xfrm>
            <a:off x="8512176" y="5007715"/>
            <a:ext cx="2755900" cy="1422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9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9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9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9pPr>
          </a:lstStyle>
          <a:p>
            <a:pPr>
              <a:lnSpc>
                <a:spcPct val="150000"/>
              </a:lnSpc>
              <a:spcBef>
                <a:spcPct val="0"/>
              </a:spcBef>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a:t>
            </a:r>
            <a:r>
              <a:rPr kumimoji="0" lang="zh-CN" altLang="en-US"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系统功能封装</a:t>
            </a:r>
            <a:endPar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spcBef>
                <a:spcPct val="0"/>
              </a:spcBef>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a:t>
            </a:r>
            <a:r>
              <a:rPr kumimoji="0" lang="zh-CN" altLang="en-US"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面向对象实现</a:t>
            </a:r>
            <a:endPar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spcBef>
                <a:spcPct val="0"/>
              </a:spcBef>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a:t>
            </a:r>
            <a:r>
              <a:rPr kumimoji="0" lang="zh-CN" altLang="en-US"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系统信息存储</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50386" y="316100"/>
            <a:ext cx="7055411" cy="58356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3200" dirty="0">
                <a:solidFill>
                  <a:srgbClr val="1353A2"/>
                </a:solidFill>
                <a:latin typeface="微软雅黑" panose="020B0503020204020204" pitchFamily="34" charset="-122"/>
                <a:ea typeface="微软雅黑" panose="020B0503020204020204" pitchFamily="34" charset="-122"/>
              </a:rPr>
              <a:t>案例</a:t>
            </a:r>
            <a:r>
              <a:rPr kumimoji="0" lang="en-US" altLang="zh-CN" sz="3200" dirty="0">
                <a:solidFill>
                  <a:srgbClr val="1353A2"/>
                </a:solidFill>
                <a:latin typeface="微软雅黑" panose="020B0503020204020204" pitchFamily="34" charset="-122"/>
                <a:ea typeface="微软雅黑" panose="020B0503020204020204" pitchFamily="34" charset="-122"/>
              </a:rPr>
              <a:t>4-1 </a:t>
            </a:r>
            <a:r>
              <a:rPr kumimoji="0" lang="zh-CN" altLang="en-US" sz="3200" dirty="0">
                <a:solidFill>
                  <a:srgbClr val="1353A2"/>
                </a:solidFill>
                <a:latin typeface="微软雅黑" panose="020B0503020204020204" pitchFamily="34" charset="-122"/>
                <a:ea typeface="微软雅黑" panose="020B0503020204020204" pitchFamily="34" charset="-122"/>
              </a:rPr>
              <a:t>学习小组随机分配</a:t>
            </a:r>
          </a:p>
        </p:txBody>
      </p:sp>
      <p:sp>
        <p:nvSpPr>
          <p:cNvPr id="4" name="文本框 3"/>
          <p:cNvSpPr txBox="1"/>
          <p:nvPr/>
        </p:nvSpPr>
        <p:spPr>
          <a:xfrm>
            <a:off x="1005211" y="1398103"/>
            <a:ext cx="6698295" cy="645160"/>
          </a:xfrm>
          <a:prstGeom prst="rect">
            <a:avLst/>
          </a:prstGeom>
          <a:noFill/>
        </p:spPr>
        <p:txBody>
          <a:bodyPr wrap="square">
            <a:spAutoFit/>
          </a:bodyPr>
          <a:lstStyle/>
          <a:p>
            <a:pPr algn="just">
              <a:lnSpc>
                <a:spcPct val="150000"/>
              </a:lnSpc>
            </a:pPr>
            <a:r>
              <a:rPr lang="zh-CN" altLang="en-US" sz="2400" dirty="0">
                <a:solidFill>
                  <a:srgbClr val="053B91"/>
                </a:solidFill>
                <a:latin typeface="微软雅黑" panose="020B0503020204020204" pitchFamily="34" charset="-122"/>
                <a:ea typeface="微软雅黑" panose="020B0503020204020204" pitchFamily="34" charset="-122"/>
              </a:rPr>
              <a:t>案例要求</a:t>
            </a:r>
          </a:p>
        </p:txBody>
      </p:sp>
      <p:sp>
        <p:nvSpPr>
          <p:cNvPr id="5" name="文本框 4"/>
          <p:cNvSpPr txBox="1"/>
          <p:nvPr/>
        </p:nvSpPr>
        <p:spPr>
          <a:xfrm>
            <a:off x="1217144" y="2097000"/>
            <a:ext cx="9757711" cy="1198880"/>
          </a:xfrm>
          <a:prstGeom prst="rect">
            <a:avLst/>
          </a:prstGeom>
          <a:noFill/>
        </p:spPr>
        <p:txBody>
          <a:bodyPr wrap="square">
            <a:spAutoFit/>
          </a:bodyPr>
          <a:lstStyle/>
          <a:p>
            <a:pPr indent="304800" algn="just">
              <a:lnSpc>
                <a:spcPct val="150000"/>
              </a:lnSpc>
            </a:pPr>
            <a:r>
              <a:rPr altLang="zh-CN" sz="2400" dirty="0">
                <a:solidFill>
                  <a:schemeClr val="bg1">
                    <a:lumMod val="50000"/>
                  </a:schemeClr>
                </a:solidFill>
                <a:latin typeface="微软雅黑" panose="020B0503020204020204" pitchFamily="34" charset="-122"/>
                <a:ea typeface="微软雅黑" panose="020B0503020204020204" pitchFamily="34" charset="-122"/>
              </a:rPr>
              <a:t>Python兴趣小组目前有8名同学，请编写一个程序，帮老师将8名同学随机分成3个小组。</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50386" y="316100"/>
            <a:ext cx="7055411" cy="58356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lang="zh-CN" altLang="en-US" sz="3200" dirty="0">
                <a:solidFill>
                  <a:srgbClr val="1353A2"/>
                </a:solidFill>
                <a:latin typeface="微软雅黑" panose="020B0503020204020204" pitchFamily="34" charset="-122"/>
                <a:ea typeface="微软雅黑" panose="020B0503020204020204" pitchFamily="34" charset="-122"/>
                <a:sym typeface="+mn-ea"/>
              </a:rPr>
              <a:t>案例</a:t>
            </a:r>
            <a:r>
              <a:rPr lang="en-US" altLang="zh-CN" sz="3200" dirty="0">
                <a:solidFill>
                  <a:srgbClr val="1353A2"/>
                </a:solidFill>
                <a:latin typeface="微软雅黑" panose="020B0503020204020204" pitchFamily="34" charset="-122"/>
                <a:ea typeface="微软雅黑" panose="020B0503020204020204" pitchFamily="34" charset="-122"/>
                <a:sym typeface="+mn-ea"/>
              </a:rPr>
              <a:t>4-1 </a:t>
            </a:r>
            <a:r>
              <a:rPr lang="zh-CN" altLang="en-US" sz="3200" dirty="0">
                <a:solidFill>
                  <a:srgbClr val="1353A2"/>
                </a:solidFill>
                <a:latin typeface="微软雅黑" panose="020B0503020204020204" pitchFamily="34" charset="-122"/>
                <a:ea typeface="微软雅黑" panose="020B0503020204020204" pitchFamily="34" charset="-122"/>
                <a:sym typeface="+mn-ea"/>
              </a:rPr>
              <a:t>学习小组随机分配</a:t>
            </a:r>
            <a:endParaRPr kumimoji="0" lang="zh-CN" altLang="en-US" sz="3200" dirty="0">
              <a:solidFill>
                <a:srgbClr val="1353A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005211" y="1398103"/>
            <a:ext cx="6698295" cy="645160"/>
          </a:xfrm>
          <a:prstGeom prst="rect">
            <a:avLst/>
          </a:prstGeom>
          <a:noFill/>
        </p:spPr>
        <p:txBody>
          <a:bodyPr wrap="square">
            <a:spAutoFit/>
          </a:bodyPr>
          <a:lstStyle/>
          <a:p>
            <a:pPr algn="just">
              <a:lnSpc>
                <a:spcPct val="150000"/>
              </a:lnSpc>
            </a:pPr>
            <a:r>
              <a:rPr lang="zh-CN" altLang="en-US" sz="2400" dirty="0">
                <a:solidFill>
                  <a:srgbClr val="053B91"/>
                </a:solidFill>
                <a:latin typeface="微软雅黑" panose="020B0503020204020204" pitchFamily="34" charset="-122"/>
                <a:ea typeface="微软雅黑" panose="020B0503020204020204" pitchFamily="34" charset="-122"/>
              </a:rPr>
              <a:t>案例分析</a:t>
            </a:r>
          </a:p>
        </p:txBody>
      </p:sp>
      <p:sp>
        <p:nvSpPr>
          <p:cNvPr id="5" name="文本框 4"/>
          <p:cNvSpPr txBox="1"/>
          <p:nvPr/>
        </p:nvSpPr>
        <p:spPr>
          <a:xfrm>
            <a:off x="1217144" y="2097000"/>
            <a:ext cx="9757711" cy="3415030"/>
          </a:xfrm>
          <a:prstGeom prst="rect">
            <a:avLst/>
          </a:prstGeom>
          <a:noFill/>
        </p:spPr>
        <p:txBody>
          <a:bodyPr wrap="square">
            <a:spAutoFit/>
          </a:bodyPr>
          <a:lstStyle/>
          <a:p>
            <a:pPr indent="304800" algn="just">
              <a:lnSpc>
                <a:spcPct val="150000"/>
              </a:lnSpc>
            </a:pPr>
            <a:r>
              <a:rPr altLang="zh-CN" sz="2400" dirty="0">
                <a:solidFill>
                  <a:schemeClr val="bg1">
                    <a:lumMod val="50000"/>
                  </a:schemeClr>
                </a:solidFill>
                <a:latin typeface="微软雅黑" panose="020B0503020204020204" pitchFamily="34" charset="-122"/>
                <a:ea typeface="微软雅黑" panose="020B0503020204020204" pitchFamily="34" charset="-122"/>
              </a:rPr>
              <a:t>1）定义一个包含3个空列表的嵌套列表groups，表示分组情况，每个空列表代表一个小组，下标表示小组编号。</a:t>
            </a:r>
          </a:p>
          <a:p>
            <a:pPr indent="304800" algn="just">
              <a:lnSpc>
                <a:spcPct val="150000"/>
              </a:lnSpc>
            </a:pPr>
            <a:r>
              <a:rPr altLang="zh-CN" sz="2400" dirty="0">
                <a:solidFill>
                  <a:schemeClr val="bg1">
                    <a:lumMod val="50000"/>
                  </a:schemeClr>
                </a:solidFill>
                <a:latin typeface="微软雅黑" panose="020B0503020204020204" pitchFamily="34" charset="-122"/>
                <a:ea typeface="微软雅黑" panose="020B0503020204020204" pitchFamily="34" charset="-122"/>
              </a:rPr>
              <a:t>2）定义一个列表names，用来存储8位同学的姓名。</a:t>
            </a:r>
          </a:p>
          <a:p>
            <a:pPr indent="304800" algn="just">
              <a:lnSpc>
                <a:spcPct val="150000"/>
              </a:lnSpc>
            </a:pPr>
            <a:r>
              <a:rPr altLang="zh-CN" sz="2400" dirty="0">
                <a:solidFill>
                  <a:schemeClr val="bg1">
                    <a:lumMod val="50000"/>
                  </a:schemeClr>
                </a:solidFill>
                <a:latin typeface="微软雅黑" panose="020B0503020204020204" pitchFamily="34" charset="-122"/>
                <a:ea typeface="微软雅黑" panose="020B0503020204020204" pitchFamily="34" charset="-122"/>
              </a:rPr>
              <a:t>3）遍历names，取出每个学生姓名，随机生成一个代表小组下标的整数，将学生姓名添加到groups中该下标对应的内嵌列表中。</a:t>
            </a:r>
          </a:p>
          <a:p>
            <a:pPr indent="304800" algn="just">
              <a:lnSpc>
                <a:spcPct val="150000"/>
              </a:lnSpc>
            </a:pPr>
            <a:r>
              <a:rPr altLang="zh-CN" sz="2400" dirty="0">
                <a:solidFill>
                  <a:schemeClr val="bg1">
                    <a:lumMod val="50000"/>
                  </a:schemeClr>
                </a:solidFill>
                <a:latin typeface="微软雅黑" panose="020B0503020204020204" pitchFamily="34" charset="-122"/>
                <a:ea typeface="微软雅黑" panose="020B0503020204020204" pitchFamily="34" charset="-122"/>
              </a:rPr>
              <a:t>4）输出每个小组的信息。</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50386" y="316100"/>
            <a:ext cx="7055411" cy="58356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lang="zh-CN" altLang="en-US" sz="3200" dirty="0">
                <a:solidFill>
                  <a:srgbClr val="1353A2"/>
                </a:solidFill>
                <a:latin typeface="微软雅黑" panose="020B0503020204020204" pitchFamily="34" charset="-122"/>
                <a:ea typeface="微软雅黑" panose="020B0503020204020204" pitchFamily="34" charset="-122"/>
                <a:sym typeface="+mn-ea"/>
              </a:rPr>
              <a:t>案例</a:t>
            </a:r>
            <a:r>
              <a:rPr lang="en-US" altLang="zh-CN" sz="3200" dirty="0">
                <a:solidFill>
                  <a:srgbClr val="1353A2"/>
                </a:solidFill>
                <a:latin typeface="微软雅黑" panose="020B0503020204020204" pitchFamily="34" charset="-122"/>
                <a:ea typeface="微软雅黑" panose="020B0503020204020204" pitchFamily="34" charset="-122"/>
                <a:sym typeface="+mn-ea"/>
              </a:rPr>
              <a:t>4-1 </a:t>
            </a:r>
            <a:r>
              <a:rPr lang="zh-CN" altLang="en-US" sz="3200" dirty="0">
                <a:solidFill>
                  <a:srgbClr val="1353A2"/>
                </a:solidFill>
                <a:latin typeface="微软雅黑" panose="020B0503020204020204" pitchFamily="34" charset="-122"/>
                <a:ea typeface="微软雅黑" panose="020B0503020204020204" pitchFamily="34" charset="-122"/>
                <a:sym typeface="+mn-ea"/>
              </a:rPr>
              <a:t>学习小组随机分配</a:t>
            </a:r>
            <a:endParaRPr kumimoji="0" lang="zh-CN" altLang="en-US" sz="3200" dirty="0">
              <a:solidFill>
                <a:srgbClr val="1353A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336040" y="1862455"/>
            <a:ext cx="414655" cy="2306955"/>
          </a:xfrm>
          <a:prstGeom prst="rect">
            <a:avLst/>
          </a:prstGeom>
          <a:noFill/>
        </p:spPr>
        <p:txBody>
          <a:bodyPr wrap="square">
            <a:spAutoFit/>
          </a:bodyPr>
          <a:lstStyle/>
          <a:p>
            <a:pPr algn="just">
              <a:lnSpc>
                <a:spcPct val="150000"/>
              </a:lnSpc>
            </a:pPr>
            <a:r>
              <a:rPr lang="zh-CN" altLang="en-US" sz="2400" dirty="0">
                <a:solidFill>
                  <a:srgbClr val="053B91"/>
                </a:solidFill>
                <a:latin typeface="微软雅黑" panose="020B0503020204020204" pitchFamily="34" charset="-122"/>
                <a:ea typeface="微软雅黑" panose="020B0503020204020204" pitchFamily="34" charset="-122"/>
              </a:rPr>
              <a:t>参考代码</a:t>
            </a:r>
          </a:p>
        </p:txBody>
      </p:sp>
      <p:sp>
        <p:nvSpPr>
          <p:cNvPr id="7" name="文本框 6"/>
          <p:cNvSpPr txBox="1"/>
          <p:nvPr>
            <p:custDataLst>
              <p:tags r:id="rId1"/>
            </p:custDataLst>
          </p:nvPr>
        </p:nvSpPr>
        <p:spPr>
          <a:xfrm>
            <a:off x="6925310" y="3000375"/>
            <a:ext cx="3580130" cy="645160"/>
          </a:xfrm>
          <a:prstGeom prst="rect">
            <a:avLst/>
          </a:prstGeom>
          <a:noFill/>
        </p:spPr>
        <p:txBody>
          <a:bodyPr wrap="square">
            <a:spAutoFit/>
          </a:bodyPr>
          <a:lstStyle/>
          <a:p>
            <a:pPr algn="just">
              <a:lnSpc>
                <a:spcPct val="150000"/>
              </a:lnSpc>
            </a:pPr>
            <a:r>
              <a:rPr lang="zh-CN" altLang="en-US" sz="2400" dirty="0">
                <a:solidFill>
                  <a:srgbClr val="053B91"/>
                </a:solidFill>
                <a:latin typeface="微软雅黑" panose="020B0503020204020204" pitchFamily="34" charset="-122"/>
                <a:ea typeface="微软雅黑" panose="020B0503020204020204" pitchFamily="34" charset="-122"/>
              </a:rPr>
              <a:t>运行结果</a:t>
            </a:r>
          </a:p>
        </p:txBody>
      </p:sp>
      <p:pic>
        <p:nvPicPr>
          <p:cNvPr id="3" name="图片 2"/>
          <p:cNvPicPr>
            <a:picLocks noChangeAspect="1"/>
          </p:cNvPicPr>
          <p:nvPr>
            <p:custDataLst>
              <p:tags r:id="rId2"/>
            </p:custDataLst>
          </p:nvPr>
        </p:nvPicPr>
        <p:blipFill>
          <a:blip r:embed="rId5"/>
          <a:stretch>
            <a:fillRect/>
          </a:stretch>
        </p:blipFill>
        <p:spPr>
          <a:xfrm>
            <a:off x="1950720" y="1862455"/>
            <a:ext cx="4607560" cy="3995420"/>
          </a:xfrm>
          <a:prstGeom prst="rect">
            <a:avLst/>
          </a:prstGeom>
        </p:spPr>
      </p:pic>
      <p:pic>
        <p:nvPicPr>
          <p:cNvPr id="38" name="图片 38"/>
          <p:cNvPicPr>
            <a:picLocks noChangeAspect="1"/>
          </p:cNvPicPr>
          <p:nvPr>
            <p:custDataLst>
              <p:tags r:id="rId3"/>
            </p:custDataLst>
          </p:nvPr>
        </p:nvPicPr>
        <p:blipFill>
          <a:blip r:embed="rId6">
            <a:extLst>
              <a:ext uri="{28A0092B-C50C-407E-A947-70E740481C1C}">
                <a14:useLocalDpi xmlns:a14="http://schemas.microsoft.com/office/drawing/2010/main" val="0"/>
              </a:ext>
            </a:extLst>
          </a:blip>
          <a:stretch>
            <a:fillRect/>
          </a:stretch>
        </p:blipFill>
        <p:spPr>
          <a:xfrm>
            <a:off x="6988175" y="3645535"/>
            <a:ext cx="3813810" cy="1963420"/>
          </a:xfrm>
          <a:prstGeom prst="rect">
            <a:avLst/>
          </a:prstGeom>
          <a:ln>
            <a:solidFill>
              <a:schemeClr val="bg1">
                <a:lumMod val="75000"/>
              </a:schemeClr>
            </a:solidFill>
          </a:ln>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50386" y="316100"/>
            <a:ext cx="7055411" cy="58356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3200" dirty="0">
                <a:solidFill>
                  <a:srgbClr val="1353A2"/>
                </a:solidFill>
                <a:latin typeface="微软雅黑" panose="020B0503020204020204" pitchFamily="34" charset="-122"/>
                <a:ea typeface="微软雅黑" panose="020B0503020204020204" pitchFamily="34" charset="-122"/>
              </a:rPr>
              <a:t>案例</a:t>
            </a:r>
            <a:r>
              <a:rPr kumimoji="0" lang="en-US" altLang="zh-CN" sz="3200" dirty="0">
                <a:solidFill>
                  <a:srgbClr val="1353A2"/>
                </a:solidFill>
                <a:latin typeface="微软雅黑" panose="020B0503020204020204" pitchFamily="34" charset="-122"/>
                <a:ea typeface="微软雅黑" panose="020B0503020204020204" pitchFamily="34" charset="-122"/>
              </a:rPr>
              <a:t>4-2 </a:t>
            </a:r>
            <a:r>
              <a:rPr kumimoji="0" lang="zh-CN" altLang="en-US" sz="3200" dirty="0">
                <a:solidFill>
                  <a:srgbClr val="1353A2"/>
                </a:solidFill>
                <a:latin typeface="微软雅黑" panose="020B0503020204020204" pitchFamily="34" charset="-122"/>
                <a:ea typeface="微软雅黑" panose="020B0503020204020204" pitchFamily="34" charset="-122"/>
              </a:rPr>
              <a:t>毕业答辩评分系统</a:t>
            </a:r>
          </a:p>
        </p:txBody>
      </p:sp>
      <p:sp>
        <p:nvSpPr>
          <p:cNvPr id="4" name="文本框 3"/>
          <p:cNvSpPr txBox="1"/>
          <p:nvPr/>
        </p:nvSpPr>
        <p:spPr>
          <a:xfrm>
            <a:off x="1005211" y="1398103"/>
            <a:ext cx="6698295" cy="645160"/>
          </a:xfrm>
          <a:prstGeom prst="rect">
            <a:avLst/>
          </a:prstGeom>
          <a:noFill/>
        </p:spPr>
        <p:txBody>
          <a:bodyPr wrap="square">
            <a:spAutoFit/>
          </a:bodyPr>
          <a:lstStyle/>
          <a:p>
            <a:pPr algn="just">
              <a:lnSpc>
                <a:spcPct val="150000"/>
              </a:lnSpc>
            </a:pPr>
            <a:r>
              <a:rPr lang="zh-CN" altLang="en-US" sz="2400" dirty="0">
                <a:solidFill>
                  <a:srgbClr val="053B91"/>
                </a:solidFill>
                <a:latin typeface="微软雅黑" panose="020B0503020204020204" pitchFamily="34" charset="-122"/>
                <a:ea typeface="微软雅黑" panose="020B0503020204020204" pitchFamily="34" charset="-122"/>
              </a:rPr>
              <a:t>案例要求</a:t>
            </a:r>
          </a:p>
        </p:txBody>
      </p:sp>
      <p:sp>
        <p:nvSpPr>
          <p:cNvPr id="5" name="文本框 4"/>
          <p:cNvSpPr txBox="1"/>
          <p:nvPr/>
        </p:nvSpPr>
        <p:spPr>
          <a:xfrm>
            <a:off x="1217144" y="2097000"/>
            <a:ext cx="9757711" cy="1753235"/>
          </a:xfrm>
          <a:prstGeom prst="rect">
            <a:avLst/>
          </a:prstGeom>
          <a:noFill/>
        </p:spPr>
        <p:txBody>
          <a:bodyPr wrap="square">
            <a:spAutoFit/>
          </a:bodyPr>
          <a:lstStyle/>
          <a:p>
            <a:pPr indent="304800" algn="just">
              <a:lnSpc>
                <a:spcPct val="150000"/>
              </a:lnSpc>
            </a:pPr>
            <a:r>
              <a:rPr altLang="zh-CN" sz="2400" dirty="0">
                <a:solidFill>
                  <a:schemeClr val="bg1">
                    <a:lumMod val="50000"/>
                  </a:schemeClr>
                </a:solidFill>
                <a:latin typeface="微软雅黑" panose="020B0503020204020204" pitchFamily="34" charset="-122"/>
                <a:ea typeface="微软雅黑" panose="020B0503020204020204" pitchFamily="34" charset="-122"/>
              </a:rPr>
              <a:t>在毕业答辩过程中，通常由多名老师作为评委为学生打分</a:t>
            </a:r>
            <a:r>
              <a:rPr lang="zh-CN" sz="2400" dirty="0">
                <a:solidFill>
                  <a:schemeClr val="bg1">
                    <a:lumMod val="50000"/>
                  </a:schemeClr>
                </a:solidFill>
                <a:latin typeface="微软雅黑" panose="020B0503020204020204" pitchFamily="34" charset="-122"/>
                <a:ea typeface="微软雅黑" panose="020B0503020204020204" pitchFamily="34" charset="-122"/>
              </a:rPr>
              <a:t>。</a:t>
            </a:r>
            <a:r>
              <a:rPr altLang="zh-CN" sz="2400" dirty="0">
                <a:solidFill>
                  <a:schemeClr val="bg1">
                    <a:lumMod val="50000"/>
                  </a:schemeClr>
                </a:solidFill>
                <a:latin typeface="微软雅黑" panose="020B0503020204020204" pitchFamily="34" charset="-122"/>
                <a:ea typeface="微软雅黑" panose="020B0503020204020204" pitchFamily="34" charset="-122"/>
              </a:rPr>
              <a:t>为了公平起见，我们需要编写一个程序来记录每位评委的打分，并去掉一个最高分和一个最低分，然后计算平均分作为学生的最终答辩成绩。</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50386" y="316100"/>
            <a:ext cx="7055411" cy="58356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lang="zh-CN" altLang="en-US" sz="3200" dirty="0">
                <a:solidFill>
                  <a:srgbClr val="1353A2"/>
                </a:solidFill>
                <a:latin typeface="微软雅黑" panose="020B0503020204020204" pitchFamily="34" charset="-122"/>
                <a:ea typeface="微软雅黑" panose="020B0503020204020204" pitchFamily="34" charset="-122"/>
                <a:sym typeface="+mn-ea"/>
              </a:rPr>
              <a:t>案例</a:t>
            </a:r>
            <a:r>
              <a:rPr lang="en-US" altLang="zh-CN" sz="3200" dirty="0">
                <a:solidFill>
                  <a:srgbClr val="1353A2"/>
                </a:solidFill>
                <a:latin typeface="微软雅黑" panose="020B0503020204020204" pitchFamily="34" charset="-122"/>
                <a:ea typeface="微软雅黑" panose="020B0503020204020204" pitchFamily="34" charset="-122"/>
                <a:sym typeface="+mn-ea"/>
              </a:rPr>
              <a:t>4-2 </a:t>
            </a:r>
            <a:r>
              <a:rPr lang="zh-CN" altLang="en-US" sz="3200" dirty="0">
                <a:solidFill>
                  <a:srgbClr val="1353A2"/>
                </a:solidFill>
                <a:latin typeface="微软雅黑" panose="020B0503020204020204" pitchFamily="34" charset="-122"/>
                <a:ea typeface="微软雅黑" panose="020B0503020204020204" pitchFamily="34" charset="-122"/>
                <a:sym typeface="+mn-ea"/>
              </a:rPr>
              <a:t>毕业答辩评分系统</a:t>
            </a:r>
            <a:endParaRPr kumimoji="0" lang="zh-CN" altLang="en-US" sz="3200" dirty="0">
              <a:solidFill>
                <a:srgbClr val="1353A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005211" y="1398103"/>
            <a:ext cx="6698295" cy="645160"/>
          </a:xfrm>
          <a:prstGeom prst="rect">
            <a:avLst/>
          </a:prstGeom>
          <a:noFill/>
        </p:spPr>
        <p:txBody>
          <a:bodyPr wrap="square">
            <a:spAutoFit/>
          </a:bodyPr>
          <a:lstStyle/>
          <a:p>
            <a:pPr algn="just">
              <a:lnSpc>
                <a:spcPct val="150000"/>
              </a:lnSpc>
            </a:pPr>
            <a:r>
              <a:rPr lang="zh-CN" altLang="en-US" sz="2400" dirty="0">
                <a:solidFill>
                  <a:srgbClr val="053B91"/>
                </a:solidFill>
                <a:latin typeface="微软雅黑" panose="020B0503020204020204" pitchFamily="34" charset="-122"/>
                <a:ea typeface="微软雅黑" panose="020B0503020204020204" pitchFamily="34" charset="-122"/>
              </a:rPr>
              <a:t>案例分析</a:t>
            </a:r>
          </a:p>
        </p:txBody>
      </p:sp>
      <p:sp>
        <p:nvSpPr>
          <p:cNvPr id="5" name="文本框 4"/>
          <p:cNvSpPr txBox="1"/>
          <p:nvPr/>
        </p:nvSpPr>
        <p:spPr>
          <a:xfrm>
            <a:off x="1217144" y="2097000"/>
            <a:ext cx="9757711" cy="2861310"/>
          </a:xfrm>
          <a:prstGeom prst="rect">
            <a:avLst/>
          </a:prstGeom>
          <a:noFill/>
        </p:spPr>
        <p:txBody>
          <a:bodyPr wrap="square">
            <a:spAutoFit/>
          </a:bodyPr>
          <a:lstStyle/>
          <a:p>
            <a:pPr indent="304800" algn="just">
              <a:lnSpc>
                <a:spcPct val="150000"/>
              </a:lnSpc>
            </a:pPr>
            <a:r>
              <a:rPr altLang="zh-CN" sz="2400" dirty="0">
                <a:solidFill>
                  <a:schemeClr val="bg1">
                    <a:lumMod val="50000"/>
                  </a:schemeClr>
                </a:solidFill>
                <a:latin typeface="微软雅黑" panose="020B0503020204020204" pitchFamily="34" charset="-122"/>
                <a:ea typeface="微软雅黑" panose="020B0503020204020204" pitchFamily="34" charset="-122"/>
              </a:rPr>
              <a:t>1）创建一个空列表来存储评委们的打分。</a:t>
            </a:r>
          </a:p>
          <a:p>
            <a:pPr indent="304800" algn="just">
              <a:lnSpc>
                <a:spcPct val="150000"/>
              </a:lnSpc>
            </a:pPr>
            <a:r>
              <a:rPr altLang="zh-CN" sz="2400" dirty="0">
                <a:solidFill>
                  <a:schemeClr val="bg1">
                    <a:lumMod val="50000"/>
                  </a:schemeClr>
                </a:solidFill>
                <a:latin typeface="微软雅黑" panose="020B0503020204020204" pitchFamily="34" charset="-122"/>
                <a:ea typeface="微软雅黑" panose="020B0503020204020204" pitchFamily="34" charset="-122"/>
              </a:rPr>
              <a:t>2）通过循环，使用append方法将每位评委的打分添加到列表中。</a:t>
            </a:r>
          </a:p>
          <a:p>
            <a:pPr indent="304800" algn="just">
              <a:lnSpc>
                <a:spcPct val="150000"/>
              </a:lnSpc>
            </a:pPr>
            <a:r>
              <a:rPr altLang="zh-CN" sz="2400" dirty="0">
                <a:solidFill>
                  <a:schemeClr val="bg1">
                    <a:lumMod val="50000"/>
                  </a:schemeClr>
                </a:solidFill>
                <a:latin typeface="微软雅黑" panose="020B0503020204020204" pitchFamily="34" charset="-122"/>
                <a:ea typeface="微软雅黑" panose="020B0503020204020204" pitchFamily="34" charset="-122"/>
              </a:rPr>
              <a:t>3）对列表进行排序。</a:t>
            </a:r>
          </a:p>
          <a:p>
            <a:pPr indent="304800" algn="just">
              <a:lnSpc>
                <a:spcPct val="150000"/>
              </a:lnSpc>
            </a:pPr>
            <a:r>
              <a:rPr altLang="zh-CN" sz="2400" dirty="0">
                <a:solidFill>
                  <a:schemeClr val="bg1">
                    <a:lumMod val="50000"/>
                  </a:schemeClr>
                </a:solidFill>
                <a:latin typeface="微软雅黑" panose="020B0503020204020204" pitchFamily="34" charset="-122"/>
                <a:ea typeface="微软雅黑" panose="020B0503020204020204" pitchFamily="34" charset="-122"/>
              </a:rPr>
              <a:t>4）删除列表中的第一个和最后一个元素，即去掉最高分和最低分。</a:t>
            </a:r>
          </a:p>
          <a:p>
            <a:pPr indent="304800" algn="just">
              <a:lnSpc>
                <a:spcPct val="150000"/>
              </a:lnSpc>
            </a:pPr>
            <a:r>
              <a:rPr altLang="zh-CN" sz="2400" dirty="0">
                <a:solidFill>
                  <a:schemeClr val="bg1">
                    <a:lumMod val="50000"/>
                  </a:schemeClr>
                </a:solidFill>
                <a:latin typeface="微软雅黑" panose="020B0503020204020204" pitchFamily="34" charset="-122"/>
                <a:ea typeface="微软雅黑" panose="020B0503020204020204" pitchFamily="34" charset="-122"/>
              </a:rPr>
              <a:t>5）计算剩余分数的平均值作为学生的最终成绩。</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50386" y="316100"/>
            <a:ext cx="7055411" cy="58356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lang="zh-CN" altLang="en-US" sz="3200" dirty="0">
                <a:solidFill>
                  <a:srgbClr val="1353A2"/>
                </a:solidFill>
                <a:latin typeface="微软雅黑" panose="020B0503020204020204" pitchFamily="34" charset="-122"/>
                <a:ea typeface="微软雅黑" panose="020B0503020204020204" pitchFamily="34" charset="-122"/>
                <a:sym typeface="+mn-ea"/>
              </a:rPr>
              <a:t>案例</a:t>
            </a:r>
            <a:r>
              <a:rPr lang="en-US" altLang="zh-CN" sz="3200" dirty="0">
                <a:solidFill>
                  <a:srgbClr val="1353A2"/>
                </a:solidFill>
                <a:latin typeface="微软雅黑" panose="020B0503020204020204" pitchFamily="34" charset="-122"/>
                <a:ea typeface="微软雅黑" panose="020B0503020204020204" pitchFamily="34" charset="-122"/>
                <a:sym typeface="+mn-ea"/>
              </a:rPr>
              <a:t>4-2 </a:t>
            </a:r>
            <a:r>
              <a:rPr lang="zh-CN" altLang="en-US" sz="3200" dirty="0">
                <a:solidFill>
                  <a:srgbClr val="1353A2"/>
                </a:solidFill>
                <a:latin typeface="微软雅黑" panose="020B0503020204020204" pitchFamily="34" charset="-122"/>
                <a:ea typeface="微软雅黑" panose="020B0503020204020204" pitchFamily="34" charset="-122"/>
                <a:sym typeface="+mn-ea"/>
              </a:rPr>
              <a:t>毕业答辩评分系统</a:t>
            </a:r>
            <a:endParaRPr kumimoji="0" lang="zh-CN" altLang="en-US" sz="3200" dirty="0">
              <a:solidFill>
                <a:srgbClr val="1353A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336040" y="1862455"/>
            <a:ext cx="414655" cy="2306955"/>
          </a:xfrm>
          <a:prstGeom prst="rect">
            <a:avLst/>
          </a:prstGeom>
          <a:noFill/>
        </p:spPr>
        <p:txBody>
          <a:bodyPr wrap="square">
            <a:spAutoFit/>
          </a:bodyPr>
          <a:lstStyle/>
          <a:p>
            <a:pPr algn="just">
              <a:lnSpc>
                <a:spcPct val="150000"/>
              </a:lnSpc>
            </a:pPr>
            <a:r>
              <a:rPr lang="zh-CN" altLang="en-US" sz="2400" dirty="0">
                <a:solidFill>
                  <a:srgbClr val="053B91"/>
                </a:solidFill>
                <a:latin typeface="微软雅黑" panose="020B0503020204020204" pitchFamily="34" charset="-122"/>
                <a:ea typeface="微软雅黑" panose="020B0503020204020204" pitchFamily="34" charset="-122"/>
              </a:rPr>
              <a:t>参考代码</a:t>
            </a:r>
          </a:p>
        </p:txBody>
      </p:sp>
      <p:sp>
        <p:nvSpPr>
          <p:cNvPr id="7" name="文本框 6"/>
          <p:cNvSpPr txBox="1"/>
          <p:nvPr>
            <p:custDataLst>
              <p:tags r:id="rId1"/>
            </p:custDataLst>
          </p:nvPr>
        </p:nvSpPr>
        <p:spPr>
          <a:xfrm>
            <a:off x="6925310" y="3000375"/>
            <a:ext cx="3580130" cy="645160"/>
          </a:xfrm>
          <a:prstGeom prst="rect">
            <a:avLst/>
          </a:prstGeom>
          <a:noFill/>
        </p:spPr>
        <p:txBody>
          <a:bodyPr wrap="square">
            <a:spAutoFit/>
          </a:bodyPr>
          <a:lstStyle/>
          <a:p>
            <a:pPr algn="just">
              <a:lnSpc>
                <a:spcPct val="150000"/>
              </a:lnSpc>
            </a:pPr>
            <a:r>
              <a:rPr lang="zh-CN" altLang="en-US" sz="2400" dirty="0">
                <a:solidFill>
                  <a:srgbClr val="053B91"/>
                </a:solidFill>
                <a:latin typeface="微软雅黑" panose="020B0503020204020204" pitchFamily="34" charset="-122"/>
                <a:ea typeface="微软雅黑" panose="020B0503020204020204" pitchFamily="34" charset="-122"/>
              </a:rPr>
              <a:t>运行结果</a:t>
            </a:r>
          </a:p>
        </p:txBody>
      </p:sp>
      <p:pic>
        <p:nvPicPr>
          <p:cNvPr id="5" name="图片 4"/>
          <p:cNvPicPr>
            <a:picLocks noChangeAspect="1"/>
          </p:cNvPicPr>
          <p:nvPr>
            <p:custDataLst>
              <p:tags r:id="rId2"/>
            </p:custDataLst>
          </p:nvPr>
        </p:nvPicPr>
        <p:blipFill>
          <a:blip r:embed="rId5"/>
          <a:stretch>
            <a:fillRect/>
          </a:stretch>
        </p:blipFill>
        <p:spPr>
          <a:xfrm>
            <a:off x="1792605" y="1022985"/>
            <a:ext cx="4579620" cy="5818505"/>
          </a:xfrm>
          <a:prstGeom prst="rect">
            <a:avLst/>
          </a:prstGeom>
        </p:spPr>
      </p:pic>
      <p:pic>
        <p:nvPicPr>
          <p:cNvPr id="160593975" name="图片 1"/>
          <p:cNvPicPr>
            <a:picLocks noChangeAspect="1"/>
          </p:cNvPicPr>
          <p:nvPr>
            <p:custDataLst>
              <p:tags r:id="rId3"/>
            </p:custDataLst>
          </p:nvPr>
        </p:nvPicPr>
        <p:blipFill>
          <a:blip r:embed="rId6">
            <a:extLst>
              <a:ext uri="{28A0092B-C50C-407E-A947-70E740481C1C}">
                <a14:useLocalDpi xmlns:a14="http://schemas.microsoft.com/office/drawing/2010/main" val="0"/>
              </a:ext>
            </a:extLst>
          </a:blip>
          <a:stretch>
            <a:fillRect/>
          </a:stretch>
        </p:blipFill>
        <p:spPr>
          <a:xfrm>
            <a:off x="6967220" y="3802380"/>
            <a:ext cx="3620770" cy="204025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02497" y="3493273"/>
            <a:ext cx="4078221" cy="27240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 Box 44"/>
          <p:cNvSpPr txBox="1">
            <a:spLocks noChangeArrowheads="1"/>
          </p:cNvSpPr>
          <p:nvPr/>
        </p:nvSpPr>
        <p:spPr bwMode="auto">
          <a:xfrm>
            <a:off x="590053" y="1485519"/>
            <a:ext cx="11010544"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90204" pitchFamily="34" charset="0"/>
                <a:ea typeface="宋体" pitchFamily="2" charset="-122"/>
              </a:defRPr>
            </a:lvl2pPr>
            <a:lvl3pPr defTabSz="720725" eaLnBrk="0" hangingPunct="0">
              <a:defRPr sz="1600">
                <a:latin typeface="Arial" panose="020B0604020202090204" pitchFamily="34" charset="0"/>
                <a:ea typeface="宋体" pitchFamily="2" charset="-122"/>
              </a:defRPr>
            </a:lvl3pPr>
            <a:lvl4pPr defTabSz="720725" eaLnBrk="0" hangingPunct="0">
              <a:defRPr sz="1600">
                <a:latin typeface="Arial" panose="020B0604020202090204" pitchFamily="34" charset="0"/>
                <a:ea typeface="宋体" pitchFamily="2" charset="-122"/>
              </a:defRPr>
            </a:lvl4pPr>
            <a:lvl5pPr defTabSz="720725" eaLnBrk="0" hangingPunct="0">
              <a:defRPr sz="1600">
                <a:latin typeface="Arial" panose="020B0604020202090204" pitchFamily="34" charset="0"/>
                <a:ea typeface="宋体" pitchFamily="2" charset="-122"/>
              </a:defRPr>
            </a:lvl5pPr>
            <a:lvl6pPr defTabSz="720725" eaLnBrk="0" fontAlgn="base" hangingPunct="0">
              <a:spcBef>
                <a:spcPct val="0"/>
              </a:spcBef>
              <a:spcAft>
                <a:spcPct val="0"/>
              </a:spcAft>
              <a:defRPr sz="1600">
                <a:latin typeface="Arial" panose="020B0604020202090204" pitchFamily="34" charset="0"/>
                <a:ea typeface="宋体" pitchFamily="2" charset="-122"/>
              </a:defRPr>
            </a:lvl6pPr>
            <a:lvl7pPr defTabSz="720725" eaLnBrk="0" fontAlgn="base" hangingPunct="0">
              <a:spcBef>
                <a:spcPct val="0"/>
              </a:spcBef>
              <a:spcAft>
                <a:spcPct val="0"/>
              </a:spcAft>
              <a:defRPr sz="1600">
                <a:latin typeface="Arial" panose="020B0604020202090204" pitchFamily="34" charset="0"/>
                <a:ea typeface="宋体" pitchFamily="2" charset="-122"/>
              </a:defRPr>
            </a:lvl7pPr>
            <a:lvl8pPr defTabSz="720725" eaLnBrk="0" fontAlgn="base" hangingPunct="0">
              <a:spcBef>
                <a:spcPct val="0"/>
              </a:spcBef>
              <a:spcAft>
                <a:spcPct val="0"/>
              </a:spcAft>
              <a:defRPr sz="1600">
                <a:latin typeface="Arial" panose="020B0604020202090204" pitchFamily="34" charset="0"/>
                <a:ea typeface="宋体" pitchFamily="2" charset="-122"/>
              </a:defRPr>
            </a:lvl8pPr>
            <a:lvl9pPr defTabSz="720725" eaLnBrk="0" fontAlgn="base" hangingPunct="0">
              <a:spcBef>
                <a:spcPct val="0"/>
              </a:spcBef>
              <a:spcAft>
                <a:spcPct val="0"/>
              </a:spcAft>
              <a:defRPr sz="1600">
                <a:latin typeface="Arial" panose="020B0604020202090204" pitchFamily="34" charset="0"/>
                <a:ea typeface="宋体" pitchFamily="2" charset="-122"/>
              </a:defRPr>
            </a:lvl9pPr>
          </a:lstStyle>
          <a:p>
            <a:pPr marL="342900" indent="-342900">
              <a:lnSpc>
                <a:spcPct val="150000"/>
              </a:lnSpc>
              <a:buFont typeface="Arial" panose="020B0604020202090204" pitchFamily="34" charset="0"/>
              <a:buChar char="•"/>
            </a:pPr>
            <a:r>
              <a:rPr lang="zh-CN" altLang="en-US" sz="2400" dirty="0"/>
              <a:t>元组的表现形式为一组包含在圆括号“</a:t>
            </a:r>
            <a:r>
              <a:rPr lang="en-US" altLang="zh-CN" sz="2400" dirty="0">
                <a:solidFill>
                  <a:srgbClr val="FF0000"/>
                </a:solidFill>
              </a:rPr>
              <a:t>()</a:t>
            </a:r>
            <a:r>
              <a:rPr lang="en-US" altLang="zh-CN" sz="2400" dirty="0"/>
              <a:t>”</a:t>
            </a:r>
            <a:r>
              <a:rPr lang="zh-CN" altLang="en-US" sz="2400" dirty="0"/>
              <a:t>中、由逗号分隔的元素，元组中元素的个数、类型不受限制。</a:t>
            </a:r>
            <a:endParaRPr lang="en-US" altLang="zh-CN" sz="2400" dirty="0"/>
          </a:p>
          <a:p>
            <a:pPr marL="342900" indent="-342900">
              <a:lnSpc>
                <a:spcPct val="150000"/>
              </a:lnSpc>
              <a:buFont typeface="Arial" panose="020B0604020202090204" pitchFamily="34" charset="0"/>
              <a:buChar char="•"/>
            </a:pPr>
            <a:r>
              <a:rPr lang="zh-CN" altLang="zh-CN" sz="2400" dirty="0"/>
              <a:t>使用圆括号可以直接创建元组</a:t>
            </a:r>
            <a:r>
              <a:rPr lang="zh-CN" altLang="en-US" sz="2400" dirty="0"/>
              <a:t>，还可以使用</a:t>
            </a:r>
            <a:r>
              <a:rPr lang="zh-CN" altLang="zh-CN" sz="2400" dirty="0"/>
              <a:t>内置函数</a:t>
            </a:r>
            <a:r>
              <a:rPr lang="en-US" altLang="zh-CN" sz="2400" dirty="0">
                <a:solidFill>
                  <a:srgbClr val="FF0000"/>
                </a:solidFill>
              </a:rPr>
              <a:t>tuple()</a:t>
            </a:r>
            <a:r>
              <a:rPr lang="zh-CN" altLang="zh-CN" sz="2400" dirty="0"/>
              <a:t>构建元组</a:t>
            </a:r>
            <a:r>
              <a:rPr lang="zh-CN" altLang="en-US" sz="2400" dirty="0"/>
              <a:t>。</a:t>
            </a:r>
          </a:p>
        </p:txBody>
      </p:sp>
      <p:sp>
        <p:nvSpPr>
          <p:cNvPr id="2" name="标题 1"/>
          <p:cNvSpPr>
            <a:spLocks noGrp="1"/>
          </p:cNvSpPr>
          <p:nvPr>
            <p:ph type="title" idx="4294967295"/>
          </p:nvPr>
        </p:nvSpPr>
        <p:spPr>
          <a:xfrm>
            <a:off x="1606379" y="523151"/>
            <a:ext cx="7007225" cy="485140"/>
          </a:xfrm>
          <a:noFill/>
          <a:effectLst>
            <a:reflection blurRad="6350" stA="50000" endA="300" endPos="38500" dist="50800" dir="5400000" sy="-100000" algn="bl" rotWithShape="0"/>
          </a:effectLst>
        </p:spPr>
        <p:txBody>
          <a:bodyPr vert="horz" wrap="square" lIns="91440" tIns="45720" rIns="91440" bIns="45720" rtlCol="0" anchor="ctr">
            <a:spAutoFit/>
          </a:bodyPr>
          <a:lstStyle/>
          <a:p>
            <a:r>
              <a:rPr lang="en-US" sz="3200" dirty="0">
                <a:solidFill>
                  <a:srgbClr val="1353A2"/>
                </a:solidFill>
                <a:latin typeface="微软雅黑" panose="020B0503020204020204" pitchFamily="34" charset="-122"/>
                <a:ea typeface="微软雅黑" panose="020B0503020204020204" pitchFamily="34" charset="-122"/>
                <a:cs typeface="+mn-cs"/>
              </a:rPr>
              <a:t>4.2 </a:t>
            </a:r>
            <a:r>
              <a:rPr lang="zh-CN" altLang="en-US" sz="3200" dirty="0">
                <a:solidFill>
                  <a:srgbClr val="1353A2"/>
                </a:solidFill>
                <a:latin typeface="微软雅黑" panose="020B0503020204020204" pitchFamily="34" charset="-122"/>
                <a:ea typeface="微软雅黑" panose="020B0503020204020204" pitchFamily="34" charset="-122"/>
                <a:cs typeface="+mn-cs"/>
              </a:rPr>
              <a:t>元组（定义）</a:t>
            </a:r>
          </a:p>
        </p:txBody>
      </p:sp>
      <p:grpSp>
        <p:nvGrpSpPr>
          <p:cNvPr id="6" name="组合 5"/>
          <p:cNvGrpSpPr/>
          <p:nvPr/>
        </p:nvGrpSpPr>
        <p:grpSpPr>
          <a:xfrm>
            <a:off x="1015999" y="3885793"/>
            <a:ext cx="5625616" cy="1938992"/>
            <a:chOff x="789292" y="3124829"/>
            <a:chExt cx="5625616" cy="1938992"/>
          </a:xfrm>
        </p:grpSpPr>
        <p:sp>
          <p:nvSpPr>
            <p:cNvPr id="7" name="矩形 6"/>
            <p:cNvSpPr/>
            <p:nvPr/>
          </p:nvSpPr>
          <p:spPr>
            <a:xfrm>
              <a:off x="789292" y="3124829"/>
              <a:ext cx="5625615" cy="1938992"/>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sz="2000" kern="100" dirty="0">
                  <a:solidFill>
                    <a:srgbClr val="1353A2"/>
                  </a:solidFill>
                  <a:latin typeface="微软雅黑" panose="020B0503020204020204" pitchFamily="34" charset="-122"/>
                  <a:ea typeface="微软雅黑" panose="020B0503020204020204" pitchFamily="34" charset="-122"/>
                </a:rPr>
                <a:t>t1 = ()		# </a:t>
              </a:r>
              <a:r>
                <a:rPr lang="zh-CN" altLang="zh-CN" sz="2000" kern="100" dirty="0">
                  <a:solidFill>
                    <a:srgbClr val="1353A2"/>
                  </a:solidFill>
                  <a:latin typeface="微软雅黑" panose="020B0503020204020204" pitchFamily="34" charset="-122"/>
                  <a:ea typeface="微软雅黑" panose="020B0503020204020204" pitchFamily="34" charset="-122"/>
                </a:rPr>
                <a:t>空元组</a:t>
              </a:r>
            </a:p>
            <a:p>
              <a:pPr>
                <a:lnSpc>
                  <a:spcPct val="150000"/>
                </a:lnSpc>
              </a:pPr>
              <a:r>
                <a:rPr lang="en-US" altLang="zh-CN" sz="2000" kern="100" dirty="0">
                  <a:solidFill>
                    <a:srgbClr val="1353A2"/>
                  </a:solidFill>
                  <a:latin typeface="微软雅黑" panose="020B0503020204020204" pitchFamily="34" charset="-122"/>
                  <a:ea typeface="微软雅黑" panose="020B0503020204020204" pitchFamily="34" charset="-122"/>
                </a:rPr>
                <a:t>t2 = (1,)	# </a:t>
              </a:r>
              <a:r>
                <a:rPr lang="zh-CN" altLang="zh-CN" sz="2000" kern="100" dirty="0">
                  <a:solidFill>
                    <a:srgbClr val="1353A2"/>
                  </a:solidFill>
                  <a:latin typeface="微软雅黑" panose="020B0503020204020204" pitchFamily="34" charset="-122"/>
                  <a:ea typeface="微软雅黑" panose="020B0503020204020204" pitchFamily="34" charset="-122"/>
                </a:rPr>
                <a:t>包含单个元素的元组</a:t>
              </a:r>
              <a:endParaRPr lang="en-US" altLang="zh-CN" sz="2000" kern="100" dirty="0">
                <a:solidFill>
                  <a:srgbClr val="1353A2"/>
                </a:solidFill>
                <a:latin typeface="微软雅黑" panose="020B0503020204020204" pitchFamily="34" charset="-122"/>
                <a:ea typeface="微软雅黑" panose="020B0503020204020204" pitchFamily="34" charset="-122"/>
              </a:endParaRPr>
            </a:p>
            <a:p>
              <a:pPr>
                <a:lnSpc>
                  <a:spcPct val="150000"/>
                </a:lnSpc>
              </a:pPr>
              <a:r>
                <a:rPr lang="en-US" altLang="zh-CN" sz="2000" kern="100" dirty="0">
                  <a:solidFill>
                    <a:srgbClr val="1353A2"/>
                  </a:solidFill>
                  <a:latin typeface="微软雅黑" panose="020B0503020204020204" pitchFamily="34" charset="-122"/>
                  <a:ea typeface="微软雅黑" panose="020B0503020204020204" pitchFamily="34" charset="-122"/>
                </a:rPr>
                <a:t>t1 = tuple()		# </a:t>
              </a:r>
              <a:r>
                <a:rPr lang="zh-CN" altLang="zh-CN" sz="2000" kern="100" dirty="0">
                  <a:solidFill>
                    <a:srgbClr val="1353A2"/>
                  </a:solidFill>
                  <a:latin typeface="微软雅黑" panose="020B0503020204020204" pitchFamily="34" charset="-122"/>
                  <a:ea typeface="微软雅黑" panose="020B0503020204020204" pitchFamily="34" charset="-122"/>
                </a:rPr>
                <a:t>创建空元组</a:t>
              </a:r>
            </a:p>
            <a:p>
              <a:pPr>
                <a:lnSpc>
                  <a:spcPct val="150000"/>
                </a:lnSpc>
              </a:pPr>
              <a:r>
                <a:rPr lang="en-US" altLang="zh-CN" sz="2000" kern="100" dirty="0">
                  <a:solidFill>
                    <a:srgbClr val="1353A2"/>
                  </a:solidFill>
                  <a:latin typeface="微软雅黑" panose="020B0503020204020204" pitchFamily="34" charset="-122"/>
                  <a:ea typeface="微软雅黑" panose="020B0503020204020204" pitchFamily="34" charset="-122"/>
                </a:rPr>
                <a:t>t2 = tuple([1,2,3])	# </a:t>
              </a:r>
              <a:r>
                <a:rPr lang="zh-CN" altLang="zh-CN" sz="2000" kern="100" dirty="0">
                  <a:solidFill>
                    <a:srgbClr val="1353A2"/>
                  </a:solidFill>
                  <a:latin typeface="微软雅黑" panose="020B0503020204020204" pitchFamily="34" charset="-122"/>
                  <a:ea typeface="微软雅黑" panose="020B0503020204020204" pitchFamily="34" charset="-122"/>
                </a:rPr>
                <a:t>利用列表创建元组</a:t>
              </a:r>
            </a:p>
          </p:txBody>
        </p:sp>
        <p:sp>
          <p:nvSpPr>
            <p:cNvPr id="8" name="矩形 7"/>
            <p:cNvSpPr/>
            <p:nvPr/>
          </p:nvSpPr>
          <p:spPr>
            <a:xfrm>
              <a:off x="5650173" y="3124829"/>
              <a:ext cx="764735" cy="437203"/>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示例</a:t>
              </a:r>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4"/>
          <p:cNvSpPr txBox="1">
            <a:spLocks noChangeArrowheads="1"/>
          </p:cNvSpPr>
          <p:nvPr/>
        </p:nvSpPr>
        <p:spPr bwMode="auto">
          <a:xfrm>
            <a:off x="590053" y="1680066"/>
            <a:ext cx="11010544" cy="11350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90204" pitchFamily="34" charset="0"/>
                <a:ea typeface="宋体" pitchFamily="2" charset="-122"/>
              </a:defRPr>
            </a:lvl2pPr>
            <a:lvl3pPr defTabSz="720725" eaLnBrk="0" hangingPunct="0">
              <a:defRPr sz="1600">
                <a:latin typeface="Arial" panose="020B0604020202090204" pitchFamily="34" charset="0"/>
                <a:ea typeface="宋体" pitchFamily="2" charset="-122"/>
              </a:defRPr>
            </a:lvl3pPr>
            <a:lvl4pPr defTabSz="720725" eaLnBrk="0" hangingPunct="0">
              <a:defRPr sz="1600">
                <a:latin typeface="Arial" panose="020B0604020202090204" pitchFamily="34" charset="0"/>
                <a:ea typeface="宋体" pitchFamily="2" charset="-122"/>
              </a:defRPr>
            </a:lvl4pPr>
            <a:lvl5pPr defTabSz="720725" eaLnBrk="0" hangingPunct="0">
              <a:defRPr sz="1600">
                <a:latin typeface="Arial" panose="020B0604020202090204" pitchFamily="34" charset="0"/>
                <a:ea typeface="宋体" pitchFamily="2" charset="-122"/>
              </a:defRPr>
            </a:lvl5pPr>
            <a:lvl6pPr defTabSz="720725" eaLnBrk="0" fontAlgn="base" hangingPunct="0">
              <a:spcBef>
                <a:spcPct val="0"/>
              </a:spcBef>
              <a:spcAft>
                <a:spcPct val="0"/>
              </a:spcAft>
              <a:defRPr sz="1600">
                <a:latin typeface="Arial" panose="020B0604020202090204" pitchFamily="34" charset="0"/>
                <a:ea typeface="宋体" pitchFamily="2" charset="-122"/>
              </a:defRPr>
            </a:lvl6pPr>
            <a:lvl7pPr defTabSz="720725" eaLnBrk="0" fontAlgn="base" hangingPunct="0">
              <a:spcBef>
                <a:spcPct val="0"/>
              </a:spcBef>
              <a:spcAft>
                <a:spcPct val="0"/>
              </a:spcAft>
              <a:defRPr sz="1600">
                <a:latin typeface="Arial" panose="020B0604020202090204" pitchFamily="34" charset="0"/>
                <a:ea typeface="宋体" pitchFamily="2" charset="-122"/>
              </a:defRPr>
            </a:lvl7pPr>
            <a:lvl8pPr defTabSz="720725" eaLnBrk="0" fontAlgn="base" hangingPunct="0">
              <a:spcBef>
                <a:spcPct val="0"/>
              </a:spcBef>
              <a:spcAft>
                <a:spcPct val="0"/>
              </a:spcAft>
              <a:defRPr sz="1600">
                <a:latin typeface="Arial" panose="020B0604020202090204" pitchFamily="34" charset="0"/>
                <a:ea typeface="宋体" pitchFamily="2" charset="-122"/>
              </a:defRPr>
            </a:lvl8pPr>
            <a:lvl9pPr defTabSz="720725" eaLnBrk="0" fontAlgn="base" hangingPunct="0">
              <a:spcBef>
                <a:spcPct val="0"/>
              </a:spcBef>
              <a:spcAft>
                <a:spcPct val="0"/>
              </a:spcAft>
              <a:defRPr sz="1600">
                <a:latin typeface="Arial" panose="020B0604020202090204" pitchFamily="34" charset="0"/>
                <a:ea typeface="宋体" pitchFamily="2" charset="-122"/>
              </a:defRPr>
            </a:lvl9pPr>
          </a:lstStyle>
          <a:p>
            <a:pPr indent="0">
              <a:lnSpc>
                <a:spcPct val="150000"/>
              </a:lnSpc>
            </a:pPr>
            <a:r>
              <a:rPr lang="zh-CN" altLang="zh-CN" sz="2400" dirty="0"/>
              <a:t>当使用圆括号“</a:t>
            </a:r>
            <a:r>
              <a:rPr lang="en-US" altLang="zh-CN" sz="2400" dirty="0"/>
              <a:t>()</a:t>
            </a:r>
            <a:r>
              <a:rPr lang="zh-CN" altLang="zh-CN" sz="2400" dirty="0"/>
              <a:t>”创建元组时，如果元组中只包含一个元素，那么需要在该</a:t>
            </a:r>
            <a:r>
              <a:rPr lang="zh-CN" altLang="zh-CN" sz="2400" dirty="0">
                <a:solidFill>
                  <a:srgbClr val="FF0000"/>
                </a:solidFill>
              </a:rPr>
              <a:t>元素的后面添加逗号</a:t>
            </a:r>
            <a:r>
              <a:rPr lang="zh-CN" altLang="zh-CN" sz="2400" dirty="0"/>
              <a:t>，</a:t>
            </a:r>
            <a:r>
              <a:rPr lang="zh-CN" altLang="en-US" sz="2400" dirty="0"/>
              <a:t>从而</a:t>
            </a:r>
            <a:r>
              <a:rPr lang="zh-CN" altLang="zh-CN" sz="2400" dirty="0"/>
              <a:t>保证</a:t>
            </a:r>
            <a:r>
              <a:rPr lang="en-US" altLang="zh-CN" sz="2400" dirty="0"/>
              <a:t>Python</a:t>
            </a:r>
            <a:r>
              <a:rPr lang="zh-CN" altLang="zh-CN" sz="2400" dirty="0"/>
              <a:t>解释</a:t>
            </a:r>
            <a:r>
              <a:rPr lang="zh-CN" altLang="en-US" sz="2400" dirty="0"/>
              <a:t>器</a:t>
            </a:r>
            <a:r>
              <a:rPr lang="zh-CN" altLang="zh-CN" sz="2400" dirty="0"/>
              <a:t>能够识别其为元组类型。</a:t>
            </a:r>
          </a:p>
        </p:txBody>
      </p:sp>
      <p:sp>
        <p:nvSpPr>
          <p:cNvPr id="2" name="标题 1"/>
          <p:cNvSpPr>
            <a:spLocks noGrp="1"/>
          </p:cNvSpPr>
          <p:nvPr>
            <p:ph type="title" idx="4294967295"/>
          </p:nvPr>
        </p:nvSpPr>
        <p:spPr>
          <a:xfrm>
            <a:off x="1582737" y="540502"/>
            <a:ext cx="7007225" cy="485140"/>
          </a:xfrm>
          <a:noFill/>
          <a:effectLst>
            <a:reflection blurRad="6350" stA="50000" endA="300" endPos="38500" dist="50800" dir="5400000" sy="-100000" algn="bl" rotWithShape="0"/>
          </a:effectLst>
        </p:spPr>
        <p:txBody>
          <a:bodyPr vert="horz" wrap="square" lIns="91440" tIns="45720" rIns="91440" bIns="45720" rtlCol="0" anchor="ctr">
            <a:spAutoFit/>
          </a:bodyPr>
          <a:lstStyle/>
          <a:p>
            <a:r>
              <a:rPr lang="en-US" sz="3200" dirty="0">
                <a:solidFill>
                  <a:srgbClr val="1353A2"/>
                </a:solidFill>
                <a:latin typeface="微软雅黑" panose="020B0503020204020204" pitchFamily="34" charset="-122"/>
                <a:ea typeface="微软雅黑" panose="020B0503020204020204" pitchFamily="34" charset="-122"/>
                <a:cs typeface="+mn-cs"/>
              </a:rPr>
              <a:t>4.2 </a:t>
            </a:r>
            <a:r>
              <a:rPr lang="zh-CN" altLang="en-US" sz="3200" dirty="0">
                <a:solidFill>
                  <a:srgbClr val="1353A2"/>
                </a:solidFill>
                <a:latin typeface="微软雅黑" panose="020B0503020204020204" pitchFamily="34" charset="-122"/>
                <a:ea typeface="微软雅黑" panose="020B0503020204020204" pitchFamily="34" charset="-122"/>
                <a:cs typeface="+mn-cs"/>
              </a:rPr>
              <a:t>元组（定义）</a:t>
            </a:r>
          </a:p>
        </p:txBody>
      </p:sp>
      <p:grpSp>
        <p:nvGrpSpPr>
          <p:cNvPr id="9" name="组合 8"/>
          <p:cNvGrpSpPr/>
          <p:nvPr/>
        </p:nvGrpSpPr>
        <p:grpSpPr>
          <a:xfrm>
            <a:off x="771525" y="3150791"/>
            <a:ext cx="4879976" cy="1938993"/>
            <a:chOff x="617346" y="3124828"/>
            <a:chExt cx="5797562" cy="1938993"/>
          </a:xfrm>
        </p:grpSpPr>
        <p:sp>
          <p:nvSpPr>
            <p:cNvPr id="10" name="矩形 9"/>
            <p:cNvSpPr/>
            <p:nvPr/>
          </p:nvSpPr>
          <p:spPr>
            <a:xfrm>
              <a:off x="617346" y="3124829"/>
              <a:ext cx="5797562" cy="1938992"/>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sz="2000" kern="100" dirty="0">
                  <a:solidFill>
                    <a:srgbClr val="1353A2"/>
                  </a:solidFill>
                  <a:latin typeface="微软雅黑" panose="020B0503020204020204" pitchFamily="34" charset="-122"/>
                  <a:ea typeface="微软雅黑" panose="020B0503020204020204" pitchFamily="34" charset="-122"/>
                </a:rPr>
                <a:t>t1 = (</a:t>
              </a:r>
              <a:r>
                <a:rPr lang="zh-CN" altLang="zh-CN" sz="2000" kern="100" dirty="0">
                  <a:solidFill>
                    <a:srgbClr val="1353A2"/>
                  </a:solidFill>
                  <a:latin typeface="微软雅黑" panose="020B0503020204020204" pitchFamily="34" charset="-122"/>
                  <a:ea typeface="微软雅黑" panose="020B0503020204020204" pitchFamily="34" charset="-122"/>
                </a:rPr>
                <a:t>'p</a:t>
              </a:r>
              <a:r>
                <a:rPr lang="en-US" altLang="zh-CN" sz="2000" kern="100" dirty="0">
                  <a:solidFill>
                    <a:srgbClr val="1353A2"/>
                  </a:solidFill>
                  <a:latin typeface="微软雅黑" panose="020B0503020204020204" pitchFamily="34" charset="-122"/>
                  <a:ea typeface="微软雅黑" panose="020B0503020204020204" pitchFamily="34" charset="-122"/>
                </a:rPr>
                <a:t>ython</a:t>
              </a:r>
              <a:r>
                <a:rPr lang="zh-CN" altLang="zh-CN" sz="2000" kern="100" dirty="0">
                  <a:solidFill>
                    <a:srgbClr val="1353A2"/>
                  </a:solidFill>
                  <a:latin typeface="微软雅黑" panose="020B0503020204020204" pitchFamily="34" charset="-122"/>
                  <a:ea typeface="微软雅黑" panose="020B0503020204020204" pitchFamily="34" charset="-122"/>
                </a:rPr>
                <a:t>'</a:t>
              </a:r>
              <a:r>
                <a:rPr lang="en-US" altLang="zh-CN" sz="2000" kern="100" dirty="0">
                  <a:solidFill>
                    <a:srgbClr val="1353A2"/>
                  </a:solidFill>
                  <a:latin typeface="微软雅黑" panose="020B0503020204020204" pitchFamily="34" charset="-122"/>
                  <a:ea typeface="微软雅黑" panose="020B0503020204020204" pitchFamily="34" charset="-122"/>
                </a:rPr>
                <a:t>) </a:t>
              </a:r>
            </a:p>
            <a:p>
              <a:pPr>
                <a:lnSpc>
                  <a:spcPct val="150000"/>
                </a:lnSpc>
              </a:pPr>
              <a:r>
                <a:rPr lang="en-US" altLang="zh-CN" sz="2000" kern="100" dirty="0">
                  <a:solidFill>
                    <a:srgbClr val="1353A2"/>
                  </a:solidFill>
                  <a:latin typeface="微软雅黑" panose="020B0503020204020204" pitchFamily="34" charset="-122"/>
                  <a:ea typeface="微软雅黑" panose="020B0503020204020204" pitchFamily="34" charset="-122"/>
                </a:rPr>
                <a:t>t2 = (</a:t>
              </a:r>
              <a:r>
                <a:rPr lang="zh-CN" altLang="zh-CN" sz="2000" kern="100" dirty="0">
                  <a:solidFill>
                    <a:srgbClr val="1353A2"/>
                  </a:solidFill>
                  <a:latin typeface="微软雅黑" panose="020B0503020204020204" pitchFamily="34" charset="-122"/>
                  <a:ea typeface="微软雅黑" panose="020B0503020204020204" pitchFamily="34" charset="-122"/>
                </a:rPr>
                <a:t>'p</a:t>
              </a:r>
              <a:r>
                <a:rPr lang="en-US" altLang="zh-CN" sz="2000" kern="100" dirty="0">
                  <a:solidFill>
                    <a:srgbClr val="1353A2"/>
                  </a:solidFill>
                  <a:latin typeface="微软雅黑" panose="020B0503020204020204" pitchFamily="34" charset="-122"/>
                  <a:ea typeface="微软雅黑" panose="020B0503020204020204" pitchFamily="34" charset="-122"/>
                </a:rPr>
                <a:t>ython</a:t>
              </a:r>
              <a:r>
                <a:rPr lang="zh-CN" altLang="zh-CN" sz="2000" kern="100" dirty="0">
                  <a:solidFill>
                    <a:srgbClr val="1353A2"/>
                  </a:solidFill>
                  <a:latin typeface="微软雅黑" panose="020B0503020204020204" pitchFamily="34" charset="-122"/>
                  <a:ea typeface="微软雅黑" panose="020B0503020204020204" pitchFamily="34" charset="-122"/>
                </a:rPr>
                <a:t>'</a:t>
              </a:r>
              <a:r>
                <a:rPr lang="en-US" altLang="zh-CN" sz="2000" kern="100" dirty="0">
                  <a:solidFill>
                    <a:srgbClr val="1353A2"/>
                  </a:solidFill>
                  <a:latin typeface="微软雅黑" panose="020B0503020204020204" pitchFamily="34" charset="-122"/>
                  <a:ea typeface="微软雅黑" panose="020B0503020204020204" pitchFamily="34" charset="-122"/>
                </a:rPr>
                <a:t>,)</a:t>
              </a:r>
            </a:p>
            <a:p>
              <a:pPr>
                <a:lnSpc>
                  <a:spcPct val="150000"/>
                </a:lnSpc>
              </a:pPr>
              <a:r>
                <a:rPr lang="en-US" altLang="zh-CN" sz="2000" kern="100" dirty="0">
                  <a:solidFill>
                    <a:srgbClr val="1353A2"/>
                  </a:solidFill>
                  <a:latin typeface="微软雅黑" panose="020B0503020204020204" pitchFamily="34" charset="-122"/>
                  <a:ea typeface="微软雅黑" panose="020B0503020204020204" pitchFamily="34" charset="-122"/>
                </a:rPr>
                <a:t>print(type(t1))</a:t>
              </a:r>
            </a:p>
            <a:p>
              <a:pPr>
                <a:lnSpc>
                  <a:spcPct val="150000"/>
                </a:lnSpc>
              </a:pPr>
              <a:r>
                <a:rPr lang="en-US" altLang="zh-CN" sz="2000" kern="100" dirty="0">
                  <a:solidFill>
                    <a:srgbClr val="1353A2"/>
                  </a:solidFill>
                  <a:latin typeface="微软雅黑" panose="020B0503020204020204" pitchFamily="34" charset="-122"/>
                  <a:ea typeface="微软雅黑" panose="020B0503020204020204" pitchFamily="34" charset="-122"/>
                </a:rPr>
                <a:t>print(type(t2))</a:t>
              </a:r>
            </a:p>
          </p:txBody>
        </p:sp>
        <p:sp>
          <p:nvSpPr>
            <p:cNvPr id="11" name="矩形 10"/>
            <p:cNvSpPr/>
            <p:nvPr/>
          </p:nvSpPr>
          <p:spPr>
            <a:xfrm>
              <a:off x="5072076" y="3124828"/>
              <a:ext cx="1342832" cy="507831"/>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微软雅黑" panose="020B0503020204020204" pitchFamily="34" charset="-122"/>
                  <a:ea typeface="微软雅黑" panose="020B0503020204020204" pitchFamily="34" charset="-122"/>
                </a:rPr>
                <a:t>示例</a:t>
              </a:r>
            </a:p>
          </p:txBody>
        </p:sp>
      </p:grpSp>
      <p:grpSp>
        <p:nvGrpSpPr>
          <p:cNvPr id="13" name="组合 12"/>
          <p:cNvGrpSpPr/>
          <p:nvPr/>
        </p:nvGrpSpPr>
        <p:grpSpPr>
          <a:xfrm>
            <a:off x="6346824" y="4074120"/>
            <a:ext cx="4879978" cy="1015664"/>
            <a:chOff x="617346" y="3124828"/>
            <a:chExt cx="5797563" cy="1015664"/>
          </a:xfrm>
        </p:grpSpPr>
        <p:sp>
          <p:nvSpPr>
            <p:cNvPr id="14" name="矩形 13"/>
            <p:cNvSpPr/>
            <p:nvPr/>
          </p:nvSpPr>
          <p:spPr>
            <a:xfrm>
              <a:off x="617346" y="3124829"/>
              <a:ext cx="5797562" cy="1015663"/>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sz="2000" kern="100" dirty="0">
                  <a:solidFill>
                    <a:srgbClr val="1353A2"/>
                  </a:solidFill>
                  <a:latin typeface="微软雅黑" panose="020B0503020204020204" pitchFamily="34" charset="-122"/>
                  <a:ea typeface="微软雅黑" panose="020B0503020204020204" pitchFamily="34" charset="-122"/>
                </a:rPr>
                <a:t>&lt;class 'str'&gt;</a:t>
              </a:r>
            </a:p>
            <a:p>
              <a:pPr>
                <a:lnSpc>
                  <a:spcPct val="150000"/>
                </a:lnSpc>
              </a:pPr>
              <a:r>
                <a:rPr lang="en-US" altLang="zh-CN" sz="2000" kern="100" dirty="0">
                  <a:solidFill>
                    <a:srgbClr val="1353A2"/>
                  </a:solidFill>
                  <a:latin typeface="微软雅黑" panose="020B0503020204020204" pitchFamily="34" charset="-122"/>
                  <a:ea typeface="微软雅黑" panose="020B0503020204020204" pitchFamily="34" charset="-122"/>
                </a:rPr>
                <a:t>&lt;class 'tuple'&gt;</a:t>
              </a:r>
            </a:p>
          </p:txBody>
        </p:sp>
        <p:sp>
          <p:nvSpPr>
            <p:cNvPr id="15" name="矩形 14"/>
            <p:cNvSpPr/>
            <p:nvPr/>
          </p:nvSpPr>
          <p:spPr>
            <a:xfrm>
              <a:off x="5128657" y="3124828"/>
              <a:ext cx="1286252" cy="507831"/>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结果</a:t>
              </a:r>
            </a:p>
          </p:txBody>
        </p:sp>
      </p:grpSp>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34525" y="5247313"/>
            <a:ext cx="1219200" cy="12192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4"/>
          <p:cNvSpPr txBox="1">
            <a:spLocks noChangeArrowheads="1"/>
          </p:cNvSpPr>
          <p:nvPr/>
        </p:nvSpPr>
        <p:spPr bwMode="auto">
          <a:xfrm>
            <a:off x="590053" y="1635100"/>
            <a:ext cx="11010544" cy="64633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90204" pitchFamily="34" charset="0"/>
                <a:ea typeface="宋体" pitchFamily="2" charset="-122"/>
              </a:defRPr>
            </a:lvl2pPr>
            <a:lvl3pPr defTabSz="720725" eaLnBrk="0" hangingPunct="0">
              <a:defRPr sz="1600">
                <a:latin typeface="Arial" panose="020B0604020202090204" pitchFamily="34" charset="0"/>
                <a:ea typeface="宋体" pitchFamily="2" charset="-122"/>
              </a:defRPr>
            </a:lvl3pPr>
            <a:lvl4pPr defTabSz="720725" eaLnBrk="0" hangingPunct="0">
              <a:defRPr sz="1600">
                <a:latin typeface="Arial" panose="020B0604020202090204" pitchFamily="34" charset="0"/>
                <a:ea typeface="宋体" pitchFamily="2" charset="-122"/>
              </a:defRPr>
            </a:lvl4pPr>
            <a:lvl5pPr defTabSz="720725" eaLnBrk="0" hangingPunct="0">
              <a:defRPr sz="1600">
                <a:latin typeface="Arial" panose="020B0604020202090204" pitchFamily="34" charset="0"/>
                <a:ea typeface="宋体" pitchFamily="2" charset="-122"/>
              </a:defRPr>
            </a:lvl5pPr>
            <a:lvl6pPr defTabSz="720725" eaLnBrk="0" fontAlgn="base" hangingPunct="0">
              <a:spcBef>
                <a:spcPct val="0"/>
              </a:spcBef>
              <a:spcAft>
                <a:spcPct val="0"/>
              </a:spcAft>
              <a:defRPr sz="1600">
                <a:latin typeface="Arial" panose="020B0604020202090204" pitchFamily="34" charset="0"/>
                <a:ea typeface="宋体" pitchFamily="2" charset="-122"/>
              </a:defRPr>
            </a:lvl6pPr>
            <a:lvl7pPr defTabSz="720725" eaLnBrk="0" fontAlgn="base" hangingPunct="0">
              <a:spcBef>
                <a:spcPct val="0"/>
              </a:spcBef>
              <a:spcAft>
                <a:spcPct val="0"/>
              </a:spcAft>
              <a:defRPr sz="1600">
                <a:latin typeface="Arial" panose="020B0604020202090204" pitchFamily="34" charset="0"/>
                <a:ea typeface="宋体" pitchFamily="2" charset="-122"/>
              </a:defRPr>
            </a:lvl7pPr>
            <a:lvl8pPr defTabSz="720725" eaLnBrk="0" fontAlgn="base" hangingPunct="0">
              <a:spcBef>
                <a:spcPct val="0"/>
              </a:spcBef>
              <a:spcAft>
                <a:spcPct val="0"/>
              </a:spcAft>
              <a:defRPr sz="1600">
                <a:latin typeface="Arial" panose="020B0604020202090204" pitchFamily="34" charset="0"/>
                <a:ea typeface="宋体" pitchFamily="2" charset="-122"/>
              </a:defRPr>
            </a:lvl8pPr>
            <a:lvl9pPr defTabSz="720725" eaLnBrk="0" fontAlgn="base" hangingPunct="0">
              <a:spcBef>
                <a:spcPct val="0"/>
              </a:spcBef>
              <a:spcAft>
                <a:spcPct val="0"/>
              </a:spcAft>
              <a:defRPr sz="1600">
                <a:latin typeface="Arial" panose="020B0604020202090204" pitchFamily="34" charset="0"/>
                <a:ea typeface="宋体" pitchFamily="2" charset="-122"/>
              </a:defRPr>
            </a:lvl9pPr>
          </a:lstStyle>
          <a:p>
            <a:pPr indent="0">
              <a:lnSpc>
                <a:spcPct val="150000"/>
              </a:lnSpc>
            </a:pPr>
            <a:r>
              <a:rPr lang="en-US" altLang="zh-CN" sz="2400" dirty="0"/>
              <a:t>Python</a:t>
            </a:r>
            <a:r>
              <a:rPr lang="zh-CN" altLang="zh-CN" sz="2400" dirty="0"/>
              <a:t>支持通过</a:t>
            </a:r>
            <a:r>
              <a:rPr lang="zh-CN" altLang="zh-CN" sz="2400" dirty="0">
                <a:solidFill>
                  <a:srgbClr val="FF0000"/>
                </a:solidFill>
              </a:rPr>
              <a:t>索引与切片</a:t>
            </a:r>
            <a:r>
              <a:rPr lang="zh-CN" altLang="zh-CN" sz="2400" dirty="0"/>
              <a:t>访问元组的元素，也支持在循环中</a:t>
            </a:r>
            <a:r>
              <a:rPr lang="zh-CN" altLang="zh-CN" sz="2400" dirty="0">
                <a:solidFill>
                  <a:srgbClr val="FF0000"/>
                </a:solidFill>
              </a:rPr>
              <a:t>遍历</a:t>
            </a:r>
            <a:r>
              <a:rPr lang="zh-CN" altLang="zh-CN" sz="2400" dirty="0"/>
              <a:t>元组</a:t>
            </a:r>
            <a:r>
              <a:rPr lang="zh-CN" altLang="en-US" sz="2400" dirty="0"/>
              <a:t>。</a:t>
            </a:r>
          </a:p>
        </p:txBody>
      </p:sp>
      <p:sp>
        <p:nvSpPr>
          <p:cNvPr id="2" name="标题 1"/>
          <p:cNvSpPr>
            <a:spLocks noGrp="1"/>
          </p:cNvSpPr>
          <p:nvPr>
            <p:ph type="title" idx="4294967295"/>
          </p:nvPr>
        </p:nvSpPr>
        <p:spPr>
          <a:xfrm>
            <a:off x="1649247" y="512758"/>
            <a:ext cx="7007225" cy="485140"/>
          </a:xfrm>
          <a:noFill/>
          <a:effectLst>
            <a:reflection blurRad="6350" stA="50000" endA="300" endPos="38500" dist="50800" dir="5400000" sy="-100000" algn="bl" rotWithShape="0"/>
          </a:effectLst>
        </p:spPr>
        <p:txBody>
          <a:bodyPr vert="horz" wrap="square" lIns="91440" tIns="45720" rIns="91440" bIns="45720" rtlCol="0" anchor="ctr">
            <a:spAutoFit/>
          </a:bodyPr>
          <a:lstStyle/>
          <a:p>
            <a:r>
              <a:rPr lang="en-US" sz="3200" dirty="0">
                <a:solidFill>
                  <a:srgbClr val="1353A2"/>
                </a:solidFill>
                <a:latin typeface="微软雅黑" panose="020B0503020204020204" pitchFamily="34" charset="-122"/>
                <a:ea typeface="微软雅黑" panose="020B0503020204020204" pitchFamily="34" charset="-122"/>
                <a:cs typeface="+mn-cs"/>
              </a:rPr>
              <a:t>4.2 </a:t>
            </a:r>
            <a:r>
              <a:rPr lang="zh-CN" altLang="en-US" sz="3200" dirty="0">
                <a:solidFill>
                  <a:srgbClr val="1353A2"/>
                </a:solidFill>
                <a:latin typeface="微软雅黑" panose="020B0503020204020204" pitchFamily="34" charset="-122"/>
                <a:ea typeface="微软雅黑" panose="020B0503020204020204" pitchFamily="34" charset="-122"/>
                <a:cs typeface="+mn-cs"/>
              </a:rPr>
              <a:t>元组（访问）</a:t>
            </a:r>
          </a:p>
        </p:txBody>
      </p:sp>
      <p:sp>
        <p:nvSpPr>
          <p:cNvPr id="10" name="矩形 9"/>
          <p:cNvSpPr/>
          <p:nvPr/>
        </p:nvSpPr>
        <p:spPr>
          <a:xfrm>
            <a:off x="774564" y="2495380"/>
            <a:ext cx="5105535" cy="507831"/>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sz="2000" kern="100" dirty="0">
                <a:solidFill>
                  <a:srgbClr val="1353A2"/>
                </a:solidFill>
                <a:latin typeface="微软雅黑" panose="020B0503020204020204" pitchFamily="34" charset="-122"/>
                <a:ea typeface="微软雅黑" panose="020B0503020204020204" pitchFamily="34" charset="-122"/>
              </a:rPr>
              <a:t>tuple_demo = (</a:t>
            </a:r>
            <a:r>
              <a:rPr lang="zh-CN" altLang="zh-CN" sz="2000" kern="100" dirty="0">
                <a:solidFill>
                  <a:srgbClr val="1353A2"/>
                </a:solidFill>
                <a:latin typeface="微软雅黑" panose="020B0503020204020204" pitchFamily="34" charset="-122"/>
                <a:ea typeface="微软雅黑" panose="020B0503020204020204" pitchFamily="34" charset="-122"/>
              </a:rPr>
              <a:t>'p','y','t', '</a:t>
            </a:r>
            <a:r>
              <a:rPr lang="en-US" altLang="zh-CN" sz="2000" kern="100" dirty="0">
                <a:solidFill>
                  <a:srgbClr val="1353A2"/>
                </a:solidFill>
                <a:latin typeface="微软雅黑" panose="020B0503020204020204" pitchFamily="34" charset="-122"/>
                <a:ea typeface="微软雅黑" panose="020B0503020204020204" pitchFamily="34" charset="-122"/>
              </a:rPr>
              <a:t>h</a:t>
            </a:r>
            <a:r>
              <a:rPr lang="zh-CN" altLang="zh-CN" sz="2000" kern="100" dirty="0">
                <a:solidFill>
                  <a:srgbClr val="1353A2"/>
                </a:solidFill>
                <a:latin typeface="微软雅黑" panose="020B0503020204020204" pitchFamily="34" charset="-122"/>
                <a:ea typeface="微软雅黑" panose="020B0503020204020204" pitchFamily="34" charset="-122"/>
              </a:rPr>
              <a:t>', '</a:t>
            </a:r>
            <a:r>
              <a:rPr lang="en-US" altLang="zh-CN" sz="2000" kern="100" dirty="0">
                <a:solidFill>
                  <a:srgbClr val="1353A2"/>
                </a:solidFill>
                <a:latin typeface="微软雅黑" panose="020B0503020204020204" pitchFamily="34" charset="-122"/>
                <a:ea typeface="微软雅黑" panose="020B0503020204020204" pitchFamily="34" charset="-122"/>
              </a:rPr>
              <a:t>o</a:t>
            </a:r>
            <a:r>
              <a:rPr lang="zh-CN" altLang="zh-CN" sz="2000" kern="100" dirty="0">
                <a:solidFill>
                  <a:srgbClr val="1353A2"/>
                </a:solidFill>
                <a:latin typeface="微软雅黑" panose="020B0503020204020204" pitchFamily="34" charset="-122"/>
                <a:ea typeface="微软雅黑" panose="020B0503020204020204" pitchFamily="34" charset="-122"/>
              </a:rPr>
              <a:t>','</a:t>
            </a:r>
            <a:r>
              <a:rPr lang="en-US" altLang="zh-CN" sz="2000" kern="100" dirty="0">
                <a:solidFill>
                  <a:srgbClr val="1353A2"/>
                </a:solidFill>
                <a:latin typeface="微软雅黑" panose="020B0503020204020204" pitchFamily="34" charset="-122"/>
                <a:ea typeface="微软雅黑" panose="020B0503020204020204" pitchFamily="34" charset="-122"/>
              </a:rPr>
              <a:t>n</a:t>
            </a:r>
            <a:r>
              <a:rPr lang="zh-CN" altLang="zh-CN" sz="2000" kern="100" dirty="0">
                <a:solidFill>
                  <a:srgbClr val="1353A2"/>
                </a:solidFill>
                <a:latin typeface="微软雅黑" panose="020B0503020204020204" pitchFamily="34" charset="-122"/>
                <a:ea typeface="微软雅黑" panose="020B0503020204020204" pitchFamily="34" charset="-122"/>
              </a:rPr>
              <a:t>'</a:t>
            </a:r>
            <a:r>
              <a:rPr lang="en-US" altLang="zh-CN" sz="2000" kern="100" dirty="0">
                <a:solidFill>
                  <a:srgbClr val="1353A2"/>
                </a:solidFill>
                <a:latin typeface="微软雅黑" panose="020B0503020204020204" pitchFamily="34" charset="-122"/>
                <a:ea typeface="微软雅黑" panose="020B0503020204020204" pitchFamily="34" charset="-122"/>
              </a:rPr>
              <a:t>)</a:t>
            </a:r>
          </a:p>
        </p:txBody>
      </p:sp>
      <p:sp>
        <p:nvSpPr>
          <p:cNvPr id="11" name="矩形 10"/>
          <p:cNvSpPr/>
          <p:nvPr/>
        </p:nvSpPr>
        <p:spPr>
          <a:xfrm>
            <a:off x="5029293" y="2495379"/>
            <a:ext cx="850806" cy="507831"/>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示例</a:t>
            </a:r>
          </a:p>
        </p:txBody>
      </p:sp>
      <p:grpSp>
        <p:nvGrpSpPr>
          <p:cNvPr id="20" name="组合 19"/>
          <p:cNvGrpSpPr/>
          <p:nvPr/>
        </p:nvGrpSpPr>
        <p:grpSpPr>
          <a:xfrm>
            <a:off x="6692765" y="2495379"/>
            <a:ext cx="4467227" cy="499625"/>
            <a:chOff x="617346" y="3124828"/>
            <a:chExt cx="5797562" cy="499625"/>
          </a:xfrm>
        </p:grpSpPr>
        <p:sp>
          <p:nvSpPr>
            <p:cNvPr id="22" name="矩形 21"/>
            <p:cNvSpPr/>
            <p:nvPr/>
          </p:nvSpPr>
          <p:spPr>
            <a:xfrm>
              <a:off x="617346" y="3124829"/>
              <a:ext cx="5797562" cy="499624"/>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sz="2000" kern="100" dirty="0">
                  <a:solidFill>
                    <a:srgbClr val="1353A2"/>
                  </a:solidFill>
                  <a:latin typeface="微软雅黑" panose="020B0503020204020204" pitchFamily="34" charset="-122"/>
                  <a:ea typeface="微软雅黑" panose="020B0503020204020204" pitchFamily="34" charset="-122"/>
                </a:rPr>
                <a:t>tuple_demo[2]</a:t>
              </a:r>
            </a:p>
          </p:txBody>
        </p:sp>
        <p:sp>
          <p:nvSpPr>
            <p:cNvPr id="23" name="矩形 22"/>
            <p:cNvSpPr/>
            <p:nvPr/>
          </p:nvSpPr>
          <p:spPr>
            <a:xfrm>
              <a:off x="4750394" y="3124828"/>
              <a:ext cx="1664514" cy="458909"/>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使用索引</a:t>
              </a:r>
            </a:p>
          </p:txBody>
        </p:sp>
      </p:grpSp>
      <p:grpSp>
        <p:nvGrpSpPr>
          <p:cNvPr id="24" name="组合 23"/>
          <p:cNvGrpSpPr/>
          <p:nvPr/>
        </p:nvGrpSpPr>
        <p:grpSpPr>
          <a:xfrm>
            <a:off x="6692764" y="3324453"/>
            <a:ext cx="4467229" cy="507832"/>
            <a:chOff x="617346" y="3124828"/>
            <a:chExt cx="5797564" cy="507832"/>
          </a:xfrm>
        </p:grpSpPr>
        <p:sp>
          <p:nvSpPr>
            <p:cNvPr id="27" name="矩形 26"/>
            <p:cNvSpPr/>
            <p:nvPr/>
          </p:nvSpPr>
          <p:spPr>
            <a:xfrm>
              <a:off x="617346" y="3124829"/>
              <a:ext cx="5797562" cy="507831"/>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sz="2000" kern="100">
                  <a:solidFill>
                    <a:srgbClr val="1353A2"/>
                  </a:solidFill>
                  <a:latin typeface="微软雅黑" panose="020B0503020204020204" pitchFamily="34" charset="-122"/>
                  <a:ea typeface="微软雅黑" panose="020B0503020204020204" pitchFamily="34" charset="-122"/>
                </a:rPr>
                <a:t>tuple_demo[2:5]</a:t>
              </a:r>
              <a:endParaRPr lang="en-US" altLang="zh-CN" sz="2000" kern="100" dirty="0">
                <a:solidFill>
                  <a:srgbClr val="1353A2"/>
                </a:solidFill>
                <a:latin typeface="微软雅黑" panose="020B0503020204020204" pitchFamily="34" charset="-122"/>
                <a:ea typeface="微软雅黑" panose="020B0503020204020204" pitchFamily="34" charset="-122"/>
              </a:endParaRPr>
            </a:p>
          </p:txBody>
        </p:sp>
        <p:sp>
          <p:nvSpPr>
            <p:cNvPr id="28" name="矩形 27"/>
            <p:cNvSpPr/>
            <p:nvPr/>
          </p:nvSpPr>
          <p:spPr>
            <a:xfrm>
              <a:off x="4750397" y="3124828"/>
              <a:ext cx="1664513" cy="458909"/>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使用切片</a:t>
              </a:r>
            </a:p>
          </p:txBody>
        </p:sp>
      </p:grpSp>
      <p:grpSp>
        <p:nvGrpSpPr>
          <p:cNvPr id="29" name="组合 28"/>
          <p:cNvGrpSpPr/>
          <p:nvPr/>
        </p:nvGrpSpPr>
        <p:grpSpPr>
          <a:xfrm>
            <a:off x="6692764" y="4148848"/>
            <a:ext cx="4467229" cy="1015664"/>
            <a:chOff x="617346" y="3124828"/>
            <a:chExt cx="5797564" cy="1015664"/>
          </a:xfrm>
        </p:grpSpPr>
        <p:sp>
          <p:nvSpPr>
            <p:cNvPr id="30" name="矩形 29"/>
            <p:cNvSpPr/>
            <p:nvPr/>
          </p:nvSpPr>
          <p:spPr>
            <a:xfrm>
              <a:off x="617346" y="3124829"/>
              <a:ext cx="5797562" cy="1015663"/>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sz="2000" kern="100">
                  <a:solidFill>
                    <a:srgbClr val="1353A2"/>
                  </a:solidFill>
                  <a:latin typeface="微软雅黑" panose="020B0503020204020204" pitchFamily="34" charset="-122"/>
                  <a:ea typeface="微软雅黑" panose="020B0503020204020204" pitchFamily="34" charset="-122"/>
                </a:rPr>
                <a:t>for i in tuple_demo:</a:t>
              </a:r>
            </a:p>
            <a:p>
              <a:pPr>
                <a:lnSpc>
                  <a:spcPct val="150000"/>
                </a:lnSpc>
              </a:pPr>
              <a:r>
                <a:rPr lang="en-US" altLang="zh-CN" sz="2000" kern="100">
                  <a:solidFill>
                    <a:srgbClr val="1353A2"/>
                  </a:solidFill>
                  <a:latin typeface="微软雅黑" panose="020B0503020204020204" pitchFamily="34" charset="-122"/>
                  <a:ea typeface="微软雅黑" panose="020B0503020204020204" pitchFamily="34" charset="-122"/>
                </a:rPr>
                <a:t>    print(i)</a:t>
              </a:r>
              <a:endParaRPr lang="en-US" altLang="zh-CN" sz="2000" kern="100" dirty="0">
                <a:solidFill>
                  <a:srgbClr val="1353A2"/>
                </a:solidFill>
                <a:latin typeface="微软雅黑" panose="020B0503020204020204" pitchFamily="34" charset="-122"/>
                <a:ea typeface="微软雅黑" panose="020B0503020204020204" pitchFamily="34" charset="-122"/>
              </a:endParaRPr>
            </a:p>
          </p:txBody>
        </p:sp>
        <p:sp>
          <p:nvSpPr>
            <p:cNvPr id="31" name="矩形 30"/>
            <p:cNvSpPr/>
            <p:nvPr/>
          </p:nvSpPr>
          <p:spPr>
            <a:xfrm>
              <a:off x="4750397" y="3124828"/>
              <a:ext cx="1664513" cy="458909"/>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遍历元组</a:t>
              </a:r>
            </a:p>
          </p:txBody>
        </p:sp>
      </p:grpSp>
      <p:pic>
        <p:nvPicPr>
          <p:cNvPr id="32" name="图片 3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34525" y="5247313"/>
            <a:ext cx="1219200" cy="12192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50386" y="316100"/>
            <a:ext cx="7055411" cy="58356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3200" dirty="0">
                <a:solidFill>
                  <a:srgbClr val="1353A2"/>
                </a:solidFill>
                <a:latin typeface="微软雅黑" panose="020B0503020204020204" pitchFamily="34" charset="-122"/>
                <a:ea typeface="微软雅黑" panose="020B0503020204020204" pitchFamily="34" charset="-122"/>
              </a:rPr>
              <a:t>案例</a:t>
            </a:r>
            <a:r>
              <a:rPr kumimoji="0" lang="en-US" altLang="zh-CN" sz="3200" dirty="0">
                <a:solidFill>
                  <a:srgbClr val="1353A2"/>
                </a:solidFill>
                <a:latin typeface="微软雅黑" panose="020B0503020204020204" pitchFamily="34" charset="-122"/>
                <a:ea typeface="微软雅黑" panose="020B0503020204020204" pitchFamily="34" charset="-122"/>
              </a:rPr>
              <a:t>4-3 </a:t>
            </a:r>
            <a:r>
              <a:rPr kumimoji="0" lang="zh-CN" altLang="en-US" sz="3200" dirty="0">
                <a:solidFill>
                  <a:srgbClr val="1353A2"/>
                </a:solidFill>
                <a:latin typeface="微软雅黑" panose="020B0503020204020204" pitchFamily="34" charset="-122"/>
                <a:ea typeface="微软雅黑" panose="020B0503020204020204" pitchFamily="34" charset="-122"/>
              </a:rPr>
              <a:t>统计满分同学数量</a:t>
            </a:r>
          </a:p>
        </p:txBody>
      </p:sp>
      <p:sp>
        <p:nvSpPr>
          <p:cNvPr id="4" name="文本框 3"/>
          <p:cNvSpPr txBox="1"/>
          <p:nvPr/>
        </p:nvSpPr>
        <p:spPr>
          <a:xfrm>
            <a:off x="1005211" y="1398103"/>
            <a:ext cx="6698295" cy="645160"/>
          </a:xfrm>
          <a:prstGeom prst="rect">
            <a:avLst/>
          </a:prstGeom>
          <a:noFill/>
        </p:spPr>
        <p:txBody>
          <a:bodyPr wrap="square">
            <a:spAutoFit/>
          </a:bodyPr>
          <a:lstStyle/>
          <a:p>
            <a:pPr algn="just">
              <a:lnSpc>
                <a:spcPct val="150000"/>
              </a:lnSpc>
            </a:pPr>
            <a:r>
              <a:rPr lang="zh-CN" altLang="en-US" sz="2400" dirty="0">
                <a:solidFill>
                  <a:srgbClr val="053B91"/>
                </a:solidFill>
                <a:latin typeface="微软雅黑" panose="020B0503020204020204" pitchFamily="34" charset="-122"/>
                <a:ea typeface="微软雅黑" panose="020B0503020204020204" pitchFamily="34" charset="-122"/>
              </a:rPr>
              <a:t>案例要求</a:t>
            </a:r>
          </a:p>
        </p:txBody>
      </p:sp>
      <p:sp>
        <p:nvSpPr>
          <p:cNvPr id="5" name="文本框 4"/>
          <p:cNvSpPr txBox="1"/>
          <p:nvPr/>
        </p:nvSpPr>
        <p:spPr>
          <a:xfrm>
            <a:off x="1217144" y="2097000"/>
            <a:ext cx="9757711" cy="2306955"/>
          </a:xfrm>
          <a:prstGeom prst="rect">
            <a:avLst/>
          </a:prstGeom>
          <a:noFill/>
        </p:spPr>
        <p:txBody>
          <a:bodyPr wrap="square">
            <a:spAutoFit/>
          </a:bodyPr>
          <a:lstStyle/>
          <a:p>
            <a:pPr indent="304800" algn="just">
              <a:lnSpc>
                <a:spcPct val="150000"/>
              </a:lnSpc>
            </a:pPr>
            <a:r>
              <a:rPr lang="en-US" sz="2400" dirty="0">
                <a:solidFill>
                  <a:schemeClr val="bg1">
                    <a:lumMod val="50000"/>
                  </a:schemeClr>
                </a:solidFill>
                <a:latin typeface="微软雅黑" panose="020B0503020204020204" pitchFamily="34" charset="-122"/>
                <a:ea typeface="微软雅黑" panose="020B0503020204020204" pitchFamily="34" charset="-122"/>
              </a:rPr>
              <a:t>   </a:t>
            </a:r>
            <a:r>
              <a:rPr sz="2400" dirty="0">
                <a:solidFill>
                  <a:schemeClr val="bg1">
                    <a:lumMod val="50000"/>
                  </a:schemeClr>
                </a:solidFill>
                <a:latin typeface="微软雅黑" panose="020B0503020204020204" pitchFamily="34" charset="-122"/>
                <a:ea typeface="微软雅黑" panose="020B0503020204020204" pitchFamily="34" charset="-122"/>
              </a:rPr>
              <a:t>信息学院每年都举办程序设计大赛，如图4-5所示，2024年度的程序设计大赛中，涌现出一批满分同学，本班参赛同学的成绩如下：(100, 69, 29, 100, 72, 99, 98, 100, 75, 100, 100, 42, 88, 100)，请统计本班同学满分（100分）同学的数量。</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p:nvPr/>
        </p:nvSpPr>
        <p:spPr>
          <a:xfrm>
            <a:off x="662940" y="2070100"/>
            <a:ext cx="11072495" cy="1494790"/>
          </a:xfrm>
          <a:prstGeom prst="rect">
            <a:avLst/>
          </a:prstGeom>
        </p:spPr>
        <p:txBody>
          <a:bodyPr vert="horz" lIns="91440" tIns="45720" rIns="91440" bIns="45720" rtlCol="0" anchor="ctr">
            <a:normAutofit fontScale="25000" lnSpcReduction="20000"/>
          </a:bodyPr>
          <a:lstStyle>
            <a:lvl1pPr algn="r" defTabSz="914400" rtl="0" eaLnBrk="1" latinLnBrk="0" hangingPunct="1">
              <a:lnSpc>
                <a:spcPct val="80000"/>
              </a:lnSpc>
              <a:spcBef>
                <a:spcPct val="0"/>
              </a:spcBef>
              <a:buNone/>
              <a:defRPr sz="5000" kern="1200" cap="all" spc="200" baseline="0">
                <a:solidFill>
                  <a:schemeClr val="tx1">
                    <a:lumMod val="95000"/>
                    <a:lumOff val="5000"/>
                  </a:schemeClr>
                </a:solidFill>
                <a:latin typeface="+mj-lt"/>
                <a:ea typeface="+mj-ea"/>
                <a:cs typeface="+mj-cs"/>
              </a:defRPr>
            </a:lvl1pPr>
          </a:lstStyle>
          <a:p>
            <a:pPr algn="ctr">
              <a:lnSpc>
                <a:spcPct val="145000"/>
              </a:lnSpc>
            </a:pPr>
            <a:r>
              <a:rPr lang="zh-CN" altLang="en-US" sz="17600" b="1" dirty="0">
                <a:solidFill>
                  <a:schemeClr val="bg1"/>
                </a:solidFill>
              </a:rPr>
              <a:t>任务四	 校园一卡通系统用户管理模块</a:t>
            </a:r>
          </a:p>
        </p:txBody>
      </p:sp>
      <p:sp>
        <p:nvSpPr>
          <p:cNvPr id="7" name="矩形 15"/>
          <p:cNvSpPr>
            <a:spLocks noChangeArrowheads="1"/>
          </p:cNvSpPr>
          <p:nvPr/>
        </p:nvSpPr>
        <p:spPr bwMode="auto">
          <a:xfrm>
            <a:off x="5086433" y="5201934"/>
            <a:ext cx="3143167"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9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9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9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hangingPunct="1">
              <a:lnSpc>
                <a:spcPct val="150000"/>
              </a:lnSpc>
              <a:spcBef>
                <a:spcPct val="0"/>
              </a:spcBef>
              <a:buFont typeface="Arial" panose="020B0604020202090204" pitchFamily="34" charset="0"/>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a:t>
            </a:r>
            <a:r>
              <a:rPr kumimoji="0" lang="zh-CN" altLang="en-US"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列表</a:t>
            </a: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list</a:t>
            </a:r>
          </a:p>
          <a:p>
            <a:pPr eaLnBrk="1" hangingPunct="1">
              <a:lnSpc>
                <a:spcPct val="150000"/>
              </a:lnSpc>
              <a:spcBef>
                <a:spcPct val="0"/>
              </a:spcBef>
              <a:buFont typeface="Arial" panose="020B0604020202090204" pitchFamily="34" charset="0"/>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a:t>
            </a:r>
            <a:r>
              <a:rPr kumimoji="0" lang="en-US" altLang="zh-CN" sz="2000"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a:t>
            </a:r>
            <a:r>
              <a:rPr kumimoji="0" lang="zh-CN" altLang="en-US"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元组</a:t>
            </a: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tuple</a:t>
            </a:r>
          </a:p>
        </p:txBody>
      </p:sp>
      <p:pic>
        <p:nvPicPr>
          <p:cNvPr id="8" name="图片 1"/>
          <p:cNvPicPr>
            <a:picLocks noChangeAspect="1"/>
          </p:cNvPicPr>
          <p:nvPr/>
        </p:nvPicPr>
        <p:blipFill rotWithShape="1">
          <a:blip r:embed="rId2">
            <a:extLst>
              <a:ext uri="{28A0092B-C50C-407E-A947-70E740481C1C}">
                <a14:useLocalDpi xmlns:a14="http://schemas.microsoft.com/office/drawing/2010/main" val="0"/>
              </a:ext>
            </a:extLst>
          </a:blip>
          <a:srcRect/>
          <a:stretch>
            <a:fillRect/>
          </a:stretch>
        </p:blipFill>
        <p:spPr bwMode="auto">
          <a:xfrm>
            <a:off x="555625" y="5038725"/>
            <a:ext cx="4305300" cy="141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2"/>
          <p:cNvSpPr>
            <a:spLocks noChangeArrowheads="1"/>
          </p:cNvSpPr>
          <p:nvPr/>
        </p:nvSpPr>
        <p:spPr bwMode="auto">
          <a:xfrm>
            <a:off x="8426450" y="5162256"/>
            <a:ext cx="3309921"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9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9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9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hangingPunct="1">
              <a:lnSpc>
                <a:spcPct val="150000"/>
              </a:lnSpc>
              <a:spcBef>
                <a:spcPct val="0"/>
              </a:spcBef>
              <a:buFont typeface="Arial" panose="020B0604020202090204" pitchFamily="34" charset="0"/>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a:t>
            </a:r>
            <a:r>
              <a:rPr kumimoji="0" lang="zh-CN" altLang="en-US"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集合</a:t>
            </a: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set</a:t>
            </a:r>
          </a:p>
          <a:p>
            <a:pPr>
              <a:lnSpc>
                <a:spcPct val="150000"/>
              </a:lnSpc>
              <a:spcBef>
                <a:spcPct val="0"/>
              </a:spcBef>
              <a:buNone/>
            </a:pP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 </a:t>
            </a:r>
            <a:r>
              <a:rPr kumimoji="0" lang="zh-CN" altLang="en-US"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字典</a:t>
            </a:r>
            <a:r>
              <a:rPr kumimoji="0" lang="en-US" altLang="zh-CN" sz="2000" b="1" dirty="0">
                <a:solidFill>
                  <a:srgbClr val="2E75B6"/>
                </a:solidFill>
                <a:latin typeface="微软雅黑" panose="020B0503020204020204" pitchFamily="34" charset="-122"/>
                <a:ea typeface="微软雅黑" panose="020B0503020204020204" pitchFamily="34" charset="-122"/>
                <a:sym typeface="微软雅黑" panose="020B0503020204020204" pitchFamily="34" charset="-122"/>
              </a:rPr>
              <a:t>dict</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50386" y="316100"/>
            <a:ext cx="7055411" cy="58356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lang="zh-CN" altLang="en-US" sz="3200" dirty="0">
                <a:solidFill>
                  <a:srgbClr val="1353A2"/>
                </a:solidFill>
                <a:latin typeface="微软雅黑" panose="020B0503020204020204" pitchFamily="34" charset="-122"/>
                <a:ea typeface="微软雅黑" panose="020B0503020204020204" pitchFamily="34" charset="-122"/>
                <a:sym typeface="+mn-ea"/>
              </a:rPr>
              <a:t>案例</a:t>
            </a:r>
            <a:r>
              <a:rPr lang="en-US" altLang="zh-CN" sz="3200" dirty="0">
                <a:solidFill>
                  <a:srgbClr val="1353A2"/>
                </a:solidFill>
                <a:latin typeface="微软雅黑" panose="020B0503020204020204" pitchFamily="34" charset="-122"/>
                <a:ea typeface="微软雅黑" panose="020B0503020204020204" pitchFamily="34" charset="-122"/>
                <a:sym typeface="+mn-ea"/>
              </a:rPr>
              <a:t>4-3 </a:t>
            </a:r>
            <a:r>
              <a:rPr lang="zh-CN" altLang="en-US" sz="3200" dirty="0">
                <a:solidFill>
                  <a:srgbClr val="1353A2"/>
                </a:solidFill>
                <a:latin typeface="微软雅黑" panose="020B0503020204020204" pitchFamily="34" charset="-122"/>
                <a:ea typeface="微软雅黑" panose="020B0503020204020204" pitchFamily="34" charset="-122"/>
                <a:sym typeface="+mn-ea"/>
              </a:rPr>
              <a:t>统计满分同学数量</a:t>
            </a:r>
            <a:endParaRPr kumimoji="0" lang="zh-CN" altLang="en-US" sz="3200" dirty="0">
              <a:solidFill>
                <a:srgbClr val="1353A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005211" y="1398103"/>
            <a:ext cx="6698295" cy="645160"/>
          </a:xfrm>
          <a:prstGeom prst="rect">
            <a:avLst/>
          </a:prstGeom>
          <a:noFill/>
        </p:spPr>
        <p:txBody>
          <a:bodyPr wrap="square">
            <a:spAutoFit/>
          </a:bodyPr>
          <a:lstStyle/>
          <a:p>
            <a:pPr algn="just">
              <a:lnSpc>
                <a:spcPct val="150000"/>
              </a:lnSpc>
            </a:pPr>
            <a:r>
              <a:rPr lang="zh-CN" altLang="en-US" sz="2400" dirty="0">
                <a:solidFill>
                  <a:srgbClr val="053B91"/>
                </a:solidFill>
                <a:latin typeface="微软雅黑" panose="020B0503020204020204" pitchFamily="34" charset="-122"/>
                <a:ea typeface="微软雅黑" panose="020B0503020204020204" pitchFamily="34" charset="-122"/>
              </a:rPr>
              <a:t>案例分析</a:t>
            </a:r>
          </a:p>
        </p:txBody>
      </p:sp>
      <p:sp>
        <p:nvSpPr>
          <p:cNvPr id="5" name="文本框 4"/>
          <p:cNvSpPr txBox="1"/>
          <p:nvPr/>
        </p:nvSpPr>
        <p:spPr>
          <a:xfrm>
            <a:off x="1217144" y="2097000"/>
            <a:ext cx="9757711" cy="2306955"/>
          </a:xfrm>
          <a:prstGeom prst="rect">
            <a:avLst/>
          </a:prstGeom>
          <a:noFill/>
        </p:spPr>
        <p:txBody>
          <a:bodyPr wrap="square">
            <a:spAutoFit/>
          </a:bodyPr>
          <a:lstStyle/>
          <a:p>
            <a:pPr indent="304800" algn="just">
              <a:lnSpc>
                <a:spcPct val="150000"/>
              </a:lnSpc>
            </a:pPr>
            <a:r>
              <a:rPr lang="en-US" sz="2400" dirty="0">
                <a:solidFill>
                  <a:schemeClr val="bg1">
                    <a:lumMod val="50000"/>
                  </a:schemeClr>
                </a:solidFill>
                <a:latin typeface="微软雅黑" panose="020B0503020204020204" pitchFamily="34" charset="-122"/>
                <a:ea typeface="微软雅黑" panose="020B0503020204020204" pitchFamily="34" charset="-122"/>
              </a:rPr>
              <a:t>1</a:t>
            </a:r>
            <a:r>
              <a:rPr lang="zh-CN" altLang="en-US" sz="2400" dirty="0">
                <a:solidFill>
                  <a:schemeClr val="bg1">
                    <a:lumMod val="50000"/>
                  </a:schemeClr>
                </a:solidFill>
                <a:latin typeface="微软雅黑" panose="020B0503020204020204" pitchFamily="34" charset="-122"/>
                <a:ea typeface="微软雅黑" panose="020B0503020204020204" pitchFamily="34" charset="-122"/>
              </a:rPr>
              <a:t>）</a:t>
            </a:r>
            <a:r>
              <a:rPr altLang="zh-CN" sz="2400" dirty="0">
                <a:solidFill>
                  <a:schemeClr val="bg1">
                    <a:lumMod val="50000"/>
                  </a:schemeClr>
                </a:solidFill>
                <a:latin typeface="微软雅黑" panose="020B0503020204020204" pitchFamily="34" charset="-122"/>
                <a:ea typeface="微软雅黑" panose="020B0503020204020204" pitchFamily="34" charset="-122"/>
              </a:rPr>
              <a:t>参赛同学的成绩已经公布，不可修改，可以使用元组来存放。</a:t>
            </a:r>
          </a:p>
          <a:p>
            <a:pPr indent="304800" algn="just">
              <a:lnSpc>
                <a:spcPct val="150000"/>
              </a:lnSpc>
            </a:pPr>
            <a:r>
              <a:rPr lang="en-US" sz="2400" dirty="0">
                <a:solidFill>
                  <a:schemeClr val="bg1">
                    <a:lumMod val="50000"/>
                  </a:schemeClr>
                </a:solidFill>
                <a:latin typeface="微软雅黑" panose="020B0503020204020204" pitchFamily="34" charset="-122"/>
                <a:ea typeface="微软雅黑" panose="020B0503020204020204" pitchFamily="34" charset="-122"/>
              </a:rPr>
              <a:t>2</a:t>
            </a:r>
            <a:r>
              <a:rPr lang="zh-CN" altLang="en-US" sz="2400" dirty="0">
                <a:solidFill>
                  <a:schemeClr val="bg1">
                    <a:lumMod val="50000"/>
                  </a:schemeClr>
                </a:solidFill>
                <a:latin typeface="微软雅黑" panose="020B0503020204020204" pitchFamily="34" charset="-122"/>
                <a:ea typeface="微软雅黑" panose="020B0503020204020204" pitchFamily="34" charset="-122"/>
              </a:rPr>
              <a:t>）</a:t>
            </a:r>
            <a:r>
              <a:rPr altLang="zh-CN" sz="2400" dirty="0">
                <a:solidFill>
                  <a:schemeClr val="bg1">
                    <a:lumMod val="50000"/>
                  </a:schemeClr>
                </a:solidFill>
                <a:latin typeface="微软雅黑" panose="020B0503020204020204" pitchFamily="34" charset="-122"/>
                <a:ea typeface="微软雅黑" panose="020B0503020204020204" pitchFamily="34" charset="-122"/>
              </a:rPr>
              <a:t>元组中的count()函数可以实现从统计元组中某个元素出现次数的功能，案例需要统计的是100分的同学数量，也就是统计元组中元素100的出现次数。</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50386" y="316100"/>
            <a:ext cx="7055411" cy="58356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lang="zh-CN" altLang="en-US" sz="3200" dirty="0">
                <a:solidFill>
                  <a:srgbClr val="1353A2"/>
                </a:solidFill>
                <a:latin typeface="微软雅黑" panose="020B0503020204020204" pitchFamily="34" charset="-122"/>
                <a:ea typeface="微软雅黑" panose="020B0503020204020204" pitchFamily="34" charset="-122"/>
                <a:sym typeface="+mn-ea"/>
              </a:rPr>
              <a:t>案例</a:t>
            </a:r>
            <a:r>
              <a:rPr lang="en-US" altLang="zh-CN" sz="3200" dirty="0">
                <a:solidFill>
                  <a:srgbClr val="1353A2"/>
                </a:solidFill>
                <a:latin typeface="微软雅黑" panose="020B0503020204020204" pitchFamily="34" charset="-122"/>
                <a:ea typeface="微软雅黑" panose="020B0503020204020204" pitchFamily="34" charset="-122"/>
                <a:sym typeface="+mn-ea"/>
              </a:rPr>
              <a:t>4-3 </a:t>
            </a:r>
            <a:r>
              <a:rPr lang="zh-CN" altLang="en-US" sz="3200" dirty="0">
                <a:solidFill>
                  <a:srgbClr val="1353A2"/>
                </a:solidFill>
                <a:latin typeface="微软雅黑" panose="020B0503020204020204" pitchFamily="34" charset="-122"/>
                <a:ea typeface="微软雅黑" panose="020B0503020204020204" pitchFamily="34" charset="-122"/>
                <a:sym typeface="+mn-ea"/>
              </a:rPr>
              <a:t>统计满分同学数量</a:t>
            </a:r>
            <a:endParaRPr kumimoji="0" lang="zh-CN" altLang="en-US" sz="3200" dirty="0">
              <a:solidFill>
                <a:srgbClr val="1353A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483360" y="1251585"/>
            <a:ext cx="3861435" cy="645160"/>
          </a:xfrm>
          <a:prstGeom prst="rect">
            <a:avLst/>
          </a:prstGeom>
          <a:noFill/>
        </p:spPr>
        <p:txBody>
          <a:bodyPr wrap="square">
            <a:spAutoFit/>
          </a:bodyPr>
          <a:lstStyle/>
          <a:p>
            <a:pPr algn="just">
              <a:lnSpc>
                <a:spcPct val="150000"/>
              </a:lnSpc>
            </a:pPr>
            <a:r>
              <a:rPr lang="zh-CN" altLang="en-US" sz="2400" dirty="0">
                <a:solidFill>
                  <a:srgbClr val="053B91"/>
                </a:solidFill>
                <a:latin typeface="微软雅黑" panose="020B0503020204020204" pitchFamily="34" charset="-122"/>
                <a:ea typeface="微软雅黑" panose="020B0503020204020204" pitchFamily="34" charset="-122"/>
              </a:rPr>
              <a:t>参考代码</a:t>
            </a:r>
          </a:p>
        </p:txBody>
      </p:sp>
      <p:sp>
        <p:nvSpPr>
          <p:cNvPr id="7" name="文本框 6"/>
          <p:cNvSpPr txBox="1"/>
          <p:nvPr>
            <p:custDataLst>
              <p:tags r:id="rId1"/>
            </p:custDataLst>
          </p:nvPr>
        </p:nvSpPr>
        <p:spPr>
          <a:xfrm>
            <a:off x="1483360" y="3404235"/>
            <a:ext cx="3580130" cy="645160"/>
          </a:xfrm>
          <a:prstGeom prst="rect">
            <a:avLst/>
          </a:prstGeom>
          <a:noFill/>
        </p:spPr>
        <p:txBody>
          <a:bodyPr wrap="square">
            <a:spAutoFit/>
          </a:bodyPr>
          <a:lstStyle/>
          <a:p>
            <a:pPr algn="just">
              <a:lnSpc>
                <a:spcPct val="150000"/>
              </a:lnSpc>
            </a:pPr>
            <a:r>
              <a:rPr lang="zh-CN" altLang="en-US" sz="2400" dirty="0">
                <a:solidFill>
                  <a:srgbClr val="053B91"/>
                </a:solidFill>
                <a:latin typeface="微软雅黑" panose="020B0503020204020204" pitchFamily="34" charset="-122"/>
                <a:ea typeface="微软雅黑" panose="020B0503020204020204" pitchFamily="34" charset="-122"/>
              </a:rPr>
              <a:t>运行结果</a:t>
            </a:r>
          </a:p>
        </p:txBody>
      </p:sp>
      <p:pic>
        <p:nvPicPr>
          <p:cNvPr id="3" name="图片 2"/>
          <p:cNvPicPr>
            <a:picLocks noChangeAspect="1"/>
          </p:cNvPicPr>
          <p:nvPr>
            <p:custDataLst>
              <p:tags r:id="rId2"/>
            </p:custDataLst>
          </p:nvPr>
        </p:nvPicPr>
        <p:blipFill>
          <a:blip r:embed="rId5"/>
          <a:stretch>
            <a:fillRect/>
          </a:stretch>
        </p:blipFill>
        <p:spPr>
          <a:xfrm>
            <a:off x="1483360" y="2101850"/>
            <a:ext cx="6802755" cy="781050"/>
          </a:xfrm>
          <a:prstGeom prst="rect">
            <a:avLst/>
          </a:prstGeom>
        </p:spPr>
      </p:pic>
      <p:pic>
        <p:nvPicPr>
          <p:cNvPr id="1980369217" name="图片 8"/>
          <p:cNvPicPr>
            <a:picLocks noChangeAspect="1" noChangeArrowheads="1"/>
          </p:cNvPicPr>
          <p:nvPr>
            <p:custDataLst>
              <p:tags r:id="rId3"/>
            </p:custDataLst>
          </p:nvPr>
        </p:nvPicPr>
        <p:blipFill>
          <a:blip r:embed="rId6">
            <a:extLst>
              <a:ext uri="{28A0092B-C50C-407E-A947-70E740481C1C}">
                <a14:useLocalDpi xmlns:a14="http://schemas.microsoft.com/office/drawing/2010/main" val="0"/>
              </a:ext>
            </a:extLst>
          </a:blip>
          <a:srcRect/>
          <a:stretch>
            <a:fillRect/>
          </a:stretch>
        </p:blipFill>
        <p:spPr>
          <a:xfrm>
            <a:off x="1483360" y="4084955"/>
            <a:ext cx="5074920" cy="1363980"/>
          </a:xfrm>
          <a:prstGeom prst="rect">
            <a:avLst/>
          </a:prstGeom>
          <a:noFill/>
          <a:ln>
            <a:solidFill>
              <a:schemeClr val="bg1">
                <a:lumMod val="75000"/>
              </a:schemeClr>
            </a:solidFill>
          </a:ln>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https://timgsa.baidu.com/timg?image&amp;quality=80&amp;size=b9999_10000&amp;sec=1588671986290&amp;di=87668495e0ed0f9d290ea5eaa11aa746&amp;imgtype=0&amp;src=http%3A%2F%2Fhbimg.b0.upaiyun.com%2F7a2c4c17d259bc80e3d90b1c548b59cfa17b0043a311-iybzy4_fw65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98017" y="4077561"/>
            <a:ext cx="1637609" cy="2179230"/>
          </a:xfrm>
          <a:prstGeom prst="rect">
            <a:avLst/>
          </a:prstGeom>
          <a:noFill/>
          <a:extLst>
            <a:ext uri="{909E8E84-426E-40DD-AFC4-6F175D3DCCD1}">
              <a14:hiddenFill xmlns:a14="http://schemas.microsoft.com/office/drawing/2010/main">
                <a:solidFill>
                  <a:srgbClr val="FFFFFF"/>
                </a:solidFill>
              </a14:hiddenFill>
            </a:ext>
          </a:extLst>
        </p:spPr>
      </p:pic>
      <p:sp>
        <p:nvSpPr>
          <p:cNvPr id="4" name="Text Box 44"/>
          <p:cNvSpPr txBox="1">
            <a:spLocks noChangeArrowheads="1"/>
          </p:cNvSpPr>
          <p:nvPr/>
        </p:nvSpPr>
        <p:spPr bwMode="auto">
          <a:xfrm>
            <a:off x="590053" y="1273924"/>
            <a:ext cx="10725647" cy="263149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90204" pitchFamily="34" charset="0"/>
                <a:ea typeface="宋体" pitchFamily="2" charset="-122"/>
              </a:defRPr>
            </a:lvl2pPr>
            <a:lvl3pPr defTabSz="720725" eaLnBrk="0" hangingPunct="0">
              <a:defRPr sz="1600">
                <a:latin typeface="Arial" panose="020B0604020202090204" pitchFamily="34" charset="0"/>
                <a:ea typeface="宋体" pitchFamily="2" charset="-122"/>
              </a:defRPr>
            </a:lvl3pPr>
            <a:lvl4pPr defTabSz="720725" eaLnBrk="0" hangingPunct="0">
              <a:defRPr sz="1600">
                <a:latin typeface="Arial" panose="020B0604020202090204" pitchFamily="34" charset="0"/>
                <a:ea typeface="宋体" pitchFamily="2" charset="-122"/>
              </a:defRPr>
            </a:lvl4pPr>
            <a:lvl5pPr defTabSz="720725" eaLnBrk="0" hangingPunct="0">
              <a:defRPr sz="1600">
                <a:latin typeface="Arial" panose="020B0604020202090204" pitchFamily="34" charset="0"/>
                <a:ea typeface="宋体" pitchFamily="2" charset="-122"/>
              </a:defRPr>
            </a:lvl5pPr>
            <a:lvl6pPr defTabSz="720725" eaLnBrk="0" fontAlgn="base" hangingPunct="0">
              <a:spcBef>
                <a:spcPct val="0"/>
              </a:spcBef>
              <a:spcAft>
                <a:spcPct val="0"/>
              </a:spcAft>
              <a:defRPr sz="1600">
                <a:latin typeface="Arial" panose="020B0604020202090204" pitchFamily="34" charset="0"/>
                <a:ea typeface="宋体" pitchFamily="2" charset="-122"/>
              </a:defRPr>
            </a:lvl6pPr>
            <a:lvl7pPr defTabSz="720725" eaLnBrk="0" fontAlgn="base" hangingPunct="0">
              <a:spcBef>
                <a:spcPct val="0"/>
              </a:spcBef>
              <a:spcAft>
                <a:spcPct val="0"/>
              </a:spcAft>
              <a:defRPr sz="1600">
                <a:latin typeface="Arial" panose="020B0604020202090204" pitchFamily="34" charset="0"/>
                <a:ea typeface="宋体" pitchFamily="2" charset="-122"/>
              </a:defRPr>
            </a:lvl7pPr>
            <a:lvl8pPr defTabSz="720725" eaLnBrk="0" fontAlgn="base" hangingPunct="0">
              <a:spcBef>
                <a:spcPct val="0"/>
              </a:spcBef>
              <a:spcAft>
                <a:spcPct val="0"/>
              </a:spcAft>
              <a:defRPr sz="1600">
                <a:latin typeface="Arial" panose="020B0604020202090204" pitchFamily="34" charset="0"/>
                <a:ea typeface="宋体" pitchFamily="2" charset="-122"/>
              </a:defRPr>
            </a:lvl8pPr>
            <a:lvl9pPr defTabSz="720725" eaLnBrk="0" fontAlgn="base" hangingPunct="0">
              <a:spcBef>
                <a:spcPct val="0"/>
              </a:spcBef>
              <a:spcAft>
                <a:spcPct val="0"/>
              </a:spcAft>
              <a:defRPr sz="1600">
                <a:latin typeface="Arial" panose="020B0604020202090204" pitchFamily="34" charset="0"/>
                <a:ea typeface="宋体" pitchFamily="2" charset="-122"/>
              </a:defRPr>
            </a:lvl9pPr>
          </a:lstStyle>
          <a:p>
            <a:pPr marL="342900" indent="-342900">
              <a:lnSpc>
                <a:spcPct val="150000"/>
              </a:lnSpc>
              <a:buFont typeface="Arial" panose="020B0604020202090204" pitchFamily="34" charset="0"/>
              <a:buChar char="•"/>
            </a:pPr>
            <a:r>
              <a:rPr lang="en-US" altLang="zh-CN" sz="2200" dirty="0"/>
              <a:t>Python</a:t>
            </a:r>
            <a:r>
              <a:rPr lang="zh-CN" altLang="en-US" sz="2200" dirty="0"/>
              <a:t>的集合（</a:t>
            </a:r>
            <a:r>
              <a:rPr lang="en-US" altLang="zh-CN" sz="2200" dirty="0">
                <a:solidFill>
                  <a:srgbClr val="FF0000"/>
                </a:solidFill>
              </a:rPr>
              <a:t>set</a:t>
            </a:r>
            <a:r>
              <a:rPr lang="zh-CN" altLang="en-US" sz="2200" dirty="0"/>
              <a:t>）本身是</a:t>
            </a:r>
            <a:r>
              <a:rPr lang="zh-CN" altLang="en-US" sz="2200" dirty="0">
                <a:solidFill>
                  <a:srgbClr val="FF0000"/>
                </a:solidFill>
              </a:rPr>
              <a:t>可变类型</a:t>
            </a:r>
            <a:r>
              <a:rPr lang="zh-CN" altLang="en-US" sz="2200" dirty="0"/>
              <a:t>，但</a:t>
            </a:r>
            <a:r>
              <a:rPr lang="en-US" altLang="zh-CN" sz="2200" dirty="0"/>
              <a:t>Python</a:t>
            </a:r>
            <a:r>
              <a:rPr lang="zh-CN" altLang="en-US" sz="2200" dirty="0"/>
              <a:t>要求放入集合中的元素必须是不可变类型。</a:t>
            </a:r>
            <a:endParaRPr lang="en-US" altLang="zh-CN" sz="2200" dirty="0"/>
          </a:p>
          <a:p>
            <a:pPr marL="342900" indent="-342900">
              <a:lnSpc>
                <a:spcPct val="150000"/>
              </a:lnSpc>
              <a:buFont typeface="Arial" panose="020B0604020202090204" pitchFamily="34" charset="0"/>
              <a:buChar char="•"/>
            </a:pPr>
            <a:r>
              <a:rPr lang="zh-CN" altLang="zh-CN" sz="2200" dirty="0"/>
              <a:t>集合类型与列表和元组的区别是：集合中的元素无序但必须</a:t>
            </a:r>
            <a:r>
              <a:rPr lang="zh-CN" altLang="zh-CN" sz="2200" dirty="0">
                <a:solidFill>
                  <a:srgbClr val="FF0000"/>
                </a:solidFill>
              </a:rPr>
              <a:t>唯一</a:t>
            </a:r>
            <a:r>
              <a:rPr lang="zh-CN" altLang="zh-CN" sz="2200" dirty="0"/>
              <a:t>。</a:t>
            </a:r>
            <a:endParaRPr lang="en-US" altLang="zh-CN" sz="2200" dirty="0"/>
          </a:p>
          <a:p>
            <a:pPr marL="342900" indent="-342900">
              <a:lnSpc>
                <a:spcPct val="150000"/>
              </a:lnSpc>
              <a:buFont typeface="Arial" panose="020B0604020202090204" pitchFamily="34" charset="0"/>
              <a:buChar char="•"/>
            </a:pPr>
            <a:r>
              <a:rPr lang="zh-CN" altLang="zh-CN" sz="2200" dirty="0"/>
              <a:t>集合的表现形式为一组包含在大括号“</a:t>
            </a:r>
            <a:r>
              <a:rPr lang="en-US" altLang="zh-CN" sz="2200" dirty="0"/>
              <a:t>{}</a:t>
            </a:r>
            <a:r>
              <a:rPr lang="zh-CN" altLang="zh-CN" sz="2200" dirty="0"/>
              <a:t>”中、由逗号“</a:t>
            </a:r>
            <a:r>
              <a:rPr lang="en-US" altLang="zh-CN" sz="2200" dirty="0"/>
              <a:t>,</a:t>
            </a:r>
            <a:r>
              <a:rPr lang="zh-CN" altLang="zh-CN" sz="2200" dirty="0"/>
              <a:t>”分隔的元素。使用“</a:t>
            </a:r>
            <a:r>
              <a:rPr lang="en-US" altLang="zh-CN" sz="2200" dirty="0">
                <a:solidFill>
                  <a:srgbClr val="FF0000"/>
                </a:solidFill>
              </a:rPr>
              <a:t>{}</a:t>
            </a:r>
            <a:r>
              <a:rPr lang="zh-CN" altLang="zh-CN" sz="2200" dirty="0"/>
              <a:t>”可以直接创建集合</a:t>
            </a:r>
            <a:r>
              <a:rPr lang="zh-CN" altLang="en-US" sz="2200" dirty="0"/>
              <a:t>，</a:t>
            </a:r>
            <a:r>
              <a:rPr lang="zh-CN" altLang="zh-CN" sz="2200" dirty="0"/>
              <a:t>使用内置函数</a:t>
            </a:r>
            <a:r>
              <a:rPr lang="en-US" altLang="zh-CN" sz="2200" dirty="0">
                <a:solidFill>
                  <a:srgbClr val="FF0000"/>
                </a:solidFill>
              </a:rPr>
              <a:t>set()</a:t>
            </a:r>
            <a:r>
              <a:rPr lang="zh-CN" altLang="zh-CN" sz="2200" dirty="0"/>
              <a:t>也可以创建集合</a:t>
            </a:r>
            <a:r>
              <a:rPr lang="zh-CN" altLang="en-US" sz="2200" dirty="0"/>
              <a:t>。</a:t>
            </a:r>
            <a:endParaRPr lang="en-US" altLang="zh-CN" sz="2200" dirty="0"/>
          </a:p>
        </p:txBody>
      </p:sp>
      <p:sp>
        <p:nvSpPr>
          <p:cNvPr id="2" name="标题 1"/>
          <p:cNvSpPr>
            <a:spLocks noGrp="1"/>
          </p:cNvSpPr>
          <p:nvPr>
            <p:ph type="title" idx="4294967295"/>
          </p:nvPr>
        </p:nvSpPr>
        <p:spPr>
          <a:xfrm>
            <a:off x="1690792" y="478758"/>
            <a:ext cx="7007225" cy="485140"/>
          </a:xfrm>
          <a:noFill/>
          <a:effectLst>
            <a:reflection blurRad="6350" stA="50000" endA="300" endPos="38500" dist="50800" dir="5400000" sy="-100000" algn="bl" rotWithShape="0"/>
          </a:effectLst>
        </p:spPr>
        <p:txBody>
          <a:bodyPr vert="horz" wrap="square" lIns="91440" tIns="45720" rIns="91440" bIns="45720" rtlCol="0" anchor="ctr">
            <a:spAutoFit/>
          </a:bodyPr>
          <a:lstStyle/>
          <a:p>
            <a:r>
              <a:rPr lang="en-US" altLang="zh-CN" sz="3200" dirty="0">
                <a:solidFill>
                  <a:srgbClr val="1353A2"/>
                </a:solidFill>
                <a:latin typeface="微软雅黑" panose="020B0503020204020204" pitchFamily="34" charset="-122"/>
                <a:ea typeface="微软雅黑" panose="020B0503020204020204" pitchFamily="34" charset="-122"/>
                <a:cs typeface="+mn-cs"/>
              </a:rPr>
              <a:t>4.3 </a:t>
            </a:r>
            <a:r>
              <a:rPr lang="zh-CN" altLang="en-US" sz="3200" dirty="0">
                <a:solidFill>
                  <a:srgbClr val="1353A2"/>
                </a:solidFill>
                <a:latin typeface="微软雅黑" panose="020B0503020204020204" pitchFamily="34" charset="-122"/>
                <a:ea typeface="微软雅黑" panose="020B0503020204020204" pitchFamily="34" charset="-122"/>
                <a:cs typeface="+mn-cs"/>
              </a:rPr>
              <a:t>集合</a:t>
            </a:r>
          </a:p>
        </p:txBody>
      </p:sp>
      <p:grpSp>
        <p:nvGrpSpPr>
          <p:cNvPr id="6" name="组合 5"/>
          <p:cNvGrpSpPr/>
          <p:nvPr/>
        </p:nvGrpSpPr>
        <p:grpSpPr>
          <a:xfrm>
            <a:off x="1276100" y="4197679"/>
            <a:ext cx="6013700" cy="1938993"/>
            <a:chOff x="617346" y="3124828"/>
            <a:chExt cx="5797562" cy="1938993"/>
          </a:xfrm>
        </p:grpSpPr>
        <p:sp>
          <p:nvSpPr>
            <p:cNvPr id="7" name="矩形 6"/>
            <p:cNvSpPr/>
            <p:nvPr/>
          </p:nvSpPr>
          <p:spPr>
            <a:xfrm>
              <a:off x="617346" y="3124829"/>
              <a:ext cx="5797562" cy="1938992"/>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sz="2000" kern="100" dirty="0">
                  <a:solidFill>
                    <a:srgbClr val="1353A2"/>
                  </a:solidFill>
                  <a:latin typeface="微软雅黑" panose="020B0503020204020204" pitchFamily="34" charset="-122"/>
                  <a:ea typeface="微软雅黑" panose="020B0503020204020204" pitchFamily="34" charset="-122"/>
                </a:rPr>
                <a:t>s1 = {1}</a:t>
              </a:r>
            </a:p>
            <a:p>
              <a:pPr>
                <a:lnSpc>
                  <a:spcPct val="150000"/>
                </a:lnSpc>
              </a:pPr>
              <a:r>
                <a:rPr lang="en-US" altLang="zh-CN" sz="2000" kern="100" dirty="0">
                  <a:solidFill>
                    <a:srgbClr val="1353A2"/>
                  </a:solidFill>
                  <a:latin typeface="微软雅黑" panose="020B0503020204020204" pitchFamily="34" charset="-122"/>
                  <a:ea typeface="微软雅黑" panose="020B0503020204020204" pitchFamily="34" charset="-122"/>
                </a:rPr>
                <a:t>s2 = {1,'b',(2,5)}</a:t>
              </a:r>
              <a:endParaRPr lang="zh-CN" altLang="en-US" sz="2000" kern="100" dirty="0">
                <a:solidFill>
                  <a:srgbClr val="1353A2"/>
                </a:solidFill>
                <a:latin typeface="微软雅黑" panose="020B0503020204020204" pitchFamily="34" charset="-122"/>
                <a:ea typeface="微软雅黑" panose="020B0503020204020204" pitchFamily="34" charset="-122"/>
              </a:endParaRPr>
            </a:p>
            <a:p>
              <a:pPr>
                <a:lnSpc>
                  <a:spcPct val="150000"/>
                </a:lnSpc>
              </a:pPr>
              <a:r>
                <a:rPr lang="en-US" altLang="zh-CN" sz="2000" kern="100" dirty="0">
                  <a:solidFill>
                    <a:srgbClr val="1353A2"/>
                  </a:solidFill>
                  <a:latin typeface="微软雅黑" panose="020B0503020204020204" pitchFamily="34" charset="-122"/>
                  <a:ea typeface="微软雅黑" panose="020B0503020204020204" pitchFamily="34" charset="-122"/>
                </a:rPr>
                <a:t>s = set()</a:t>
              </a:r>
              <a:endParaRPr lang="zh-CN" altLang="en-US" sz="2000" kern="100" dirty="0">
                <a:solidFill>
                  <a:srgbClr val="1353A2"/>
                </a:solidFill>
                <a:latin typeface="微软雅黑" panose="020B0503020204020204" pitchFamily="34" charset="-122"/>
                <a:ea typeface="微软雅黑" panose="020B0503020204020204" pitchFamily="34" charset="-122"/>
              </a:endParaRPr>
            </a:p>
            <a:p>
              <a:pPr>
                <a:lnSpc>
                  <a:spcPct val="150000"/>
                </a:lnSpc>
              </a:pPr>
              <a:r>
                <a:rPr lang="en-US" altLang="zh-CN" sz="2000" kern="100" dirty="0">
                  <a:solidFill>
                    <a:srgbClr val="1353A2"/>
                  </a:solidFill>
                  <a:latin typeface="微软雅黑" panose="020B0503020204020204" pitchFamily="34" charset="-122"/>
                  <a:ea typeface="微软雅黑" panose="020B0503020204020204" pitchFamily="34" charset="-122"/>
                </a:rPr>
                <a:t>s3 = set('python')</a:t>
              </a:r>
              <a:endParaRPr lang="zh-CN" altLang="en-US" sz="2000" kern="100" dirty="0">
                <a:solidFill>
                  <a:srgbClr val="1353A2"/>
                </a:solidFill>
                <a:latin typeface="微软雅黑" panose="020B0503020204020204" pitchFamily="34" charset="-122"/>
                <a:ea typeface="微软雅黑" panose="020B0503020204020204" pitchFamily="34" charset="-122"/>
              </a:endParaRPr>
            </a:p>
          </p:txBody>
        </p:sp>
        <p:sp>
          <p:nvSpPr>
            <p:cNvPr id="9" name="矩形 8"/>
            <p:cNvSpPr/>
            <p:nvPr/>
          </p:nvSpPr>
          <p:spPr>
            <a:xfrm>
              <a:off x="5072076" y="3124828"/>
              <a:ext cx="1342832" cy="507831"/>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微软雅黑" panose="020B0503020204020204" pitchFamily="34" charset="-122"/>
                  <a:ea typeface="微软雅黑" panose="020B0503020204020204" pitchFamily="34" charset="-122"/>
                </a:rPr>
                <a:t>示例</a:t>
              </a:r>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4"/>
          <p:cNvSpPr txBox="1">
            <a:spLocks noChangeArrowheads="1"/>
          </p:cNvSpPr>
          <p:nvPr/>
        </p:nvSpPr>
        <p:spPr bwMode="auto">
          <a:xfrm>
            <a:off x="590053" y="1702460"/>
            <a:ext cx="11010544" cy="11350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90204" pitchFamily="34" charset="0"/>
                <a:ea typeface="宋体" pitchFamily="2" charset="-122"/>
              </a:defRPr>
            </a:lvl2pPr>
            <a:lvl3pPr defTabSz="720725" eaLnBrk="0" hangingPunct="0">
              <a:defRPr sz="1600">
                <a:latin typeface="Arial" panose="020B0604020202090204" pitchFamily="34" charset="0"/>
                <a:ea typeface="宋体" pitchFamily="2" charset="-122"/>
              </a:defRPr>
            </a:lvl3pPr>
            <a:lvl4pPr defTabSz="720725" eaLnBrk="0" hangingPunct="0">
              <a:defRPr sz="1600">
                <a:latin typeface="Arial" panose="020B0604020202090204" pitchFamily="34" charset="0"/>
                <a:ea typeface="宋体" pitchFamily="2" charset="-122"/>
              </a:defRPr>
            </a:lvl4pPr>
            <a:lvl5pPr defTabSz="720725" eaLnBrk="0" hangingPunct="0">
              <a:defRPr sz="1600">
                <a:latin typeface="Arial" panose="020B0604020202090204" pitchFamily="34" charset="0"/>
                <a:ea typeface="宋体" pitchFamily="2" charset="-122"/>
              </a:defRPr>
            </a:lvl5pPr>
            <a:lvl6pPr defTabSz="720725" eaLnBrk="0" fontAlgn="base" hangingPunct="0">
              <a:spcBef>
                <a:spcPct val="0"/>
              </a:spcBef>
              <a:spcAft>
                <a:spcPct val="0"/>
              </a:spcAft>
              <a:defRPr sz="1600">
                <a:latin typeface="Arial" panose="020B0604020202090204" pitchFamily="34" charset="0"/>
                <a:ea typeface="宋体" pitchFamily="2" charset="-122"/>
              </a:defRPr>
            </a:lvl6pPr>
            <a:lvl7pPr defTabSz="720725" eaLnBrk="0" fontAlgn="base" hangingPunct="0">
              <a:spcBef>
                <a:spcPct val="0"/>
              </a:spcBef>
              <a:spcAft>
                <a:spcPct val="0"/>
              </a:spcAft>
              <a:defRPr sz="1600">
                <a:latin typeface="Arial" panose="020B0604020202090204" pitchFamily="34" charset="0"/>
                <a:ea typeface="宋体" pitchFamily="2" charset="-122"/>
              </a:defRPr>
            </a:lvl7pPr>
            <a:lvl8pPr defTabSz="720725" eaLnBrk="0" fontAlgn="base" hangingPunct="0">
              <a:spcBef>
                <a:spcPct val="0"/>
              </a:spcBef>
              <a:spcAft>
                <a:spcPct val="0"/>
              </a:spcAft>
              <a:defRPr sz="1600">
                <a:latin typeface="Arial" panose="020B0604020202090204" pitchFamily="34" charset="0"/>
                <a:ea typeface="宋体" pitchFamily="2" charset="-122"/>
              </a:defRPr>
            </a:lvl8pPr>
            <a:lvl9pPr defTabSz="720725" eaLnBrk="0" fontAlgn="base" hangingPunct="0">
              <a:spcBef>
                <a:spcPct val="0"/>
              </a:spcBef>
              <a:spcAft>
                <a:spcPct val="0"/>
              </a:spcAft>
              <a:defRPr sz="1600">
                <a:latin typeface="Arial" panose="020B0604020202090204" pitchFamily="34" charset="0"/>
                <a:ea typeface="宋体" pitchFamily="2" charset="-122"/>
              </a:defRPr>
            </a:lvl9pPr>
          </a:lstStyle>
          <a:p>
            <a:pPr indent="0">
              <a:lnSpc>
                <a:spcPct val="150000"/>
              </a:lnSpc>
            </a:pPr>
            <a:r>
              <a:rPr lang="zh-CN" altLang="zh-CN" sz="2400" dirty="0"/>
              <a:t>需要注意，使用</a:t>
            </a:r>
            <a:r>
              <a:rPr lang="en-US" altLang="zh-CN" sz="2400" dirty="0">
                <a:solidFill>
                  <a:srgbClr val="FF0000"/>
                </a:solidFill>
              </a:rPr>
              <a:t>{}</a:t>
            </a:r>
            <a:r>
              <a:rPr lang="zh-CN" altLang="zh-CN" sz="2400" dirty="0">
                <a:solidFill>
                  <a:srgbClr val="FF0000"/>
                </a:solidFill>
              </a:rPr>
              <a:t>不能创建空集合</a:t>
            </a:r>
            <a:r>
              <a:rPr lang="zh-CN" altLang="zh-CN" sz="2400" dirty="0"/>
              <a:t>（不包含元素的</a:t>
            </a:r>
            <a:r>
              <a:rPr lang="en-US" altLang="zh-CN" sz="2400" dirty="0"/>
              <a:t>{}</a:t>
            </a:r>
            <a:r>
              <a:rPr lang="zh-CN" altLang="zh-CN" sz="2400" dirty="0"/>
              <a:t>创建的是字典变量），</a:t>
            </a:r>
            <a:r>
              <a:rPr lang="zh-CN" altLang="zh-CN" sz="2400" dirty="0">
                <a:solidFill>
                  <a:srgbClr val="FF0000"/>
                </a:solidFill>
              </a:rPr>
              <a:t>空集合只能利用</a:t>
            </a:r>
            <a:r>
              <a:rPr lang="en-US" altLang="zh-CN" sz="2400" dirty="0">
                <a:solidFill>
                  <a:srgbClr val="FF0000"/>
                </a:solidFill>
              </a:rPr>
              <a:t>set()</a:t>
            </a:r>
            <a:r>
              <a:rPr lang="zh-CN" altLang="zh-CN" sz="2400" dirty="0"/>
              <a:t>函数创建。</a:t>
            </a:r>
          </a:p>
        </p:txBody>
      </p:sp>
      <p:sp>
        <p:nvSpPr>
          <p:cNvPr id="2" name="标题 1"/>
          <p:cNvSpPr>
            <a:spLocks noGrp="1"/>
          </p:cNvSpPr>
          <p:nvPr>
            <p:ph type="title" idx="4294967295"/>
          </p:nvPr>
        </p:nvSpPr>
        <p:spPr>
          <a:xfrm>
            <a:off x="1618735" y="519819"/>
            <a:ext cx="7007225" cy="485140"/>
          </a:xfrm>
          <a:noFill/>
          <a:effectLst>
            <a:reflection blurRad="6350" stA="50000" endA="300" endPos="38500" dist="50800" dir="5400000" sy="-100000" algn="bl" rotWithShape="0"/>
          </a:effectLst>
        </p:spPr>
        <p:txBody>
          <a:bodyPr vert="horz" wrap="square" lIns="91440" tIns="45720" rIns="91440" bIns="45720" rtlCol="0" anchor="ctr">
            <a:spAutoFit/>
          </a:bodyPr>
          <a:lstStyle/>
          <a:p>
            <a:r>
              <a:rPr lang="en-US" altLang="zh-CN" sz="3200" dirty="0">
                <a:solidFill>
                  <a:srgbClr val="1353A2"/>
                </a:solidFill>
                <a:latin typeface="微软雅黑" panose="020B0503020204020204" pitchFamily="34" charset="-122"/>
                <a:ea typeface="微软雅黑" panose="020B0503020204020204" pitchFamily="34" charset="-122"/>
                <a:cs typeface="+mn-cs"/>
              </a:rPr>
              <a:t>4.3 </a:t>
            </a:r>
            <a:r>
              <a:rPr lang="zh-CN" altLang="en-US" sz="3200" dirty="0">
                <a:solidFill>
                  <a:srgbClr val="1353A2"/>
                </a:solidFill>
                <a:latin typeface="微软雅黑" panose="020B0503020204020204" pitchFamily="34" charset="-122"/>
                <a:ea typeface="微软雅黑" panose="020B0503020204020204" pitchFamily="34" charset="-122"/>
                <a:cs typeface="+mn-cs"/>
              </a:rPr>
              <a:t>集合</a:t>
            </a:r>
          </a:p>
        </p:txBody>
      </p:sp>
      <p:sp>
        <p:nvSpPr>
          <p:cNvPr id="8" name="矩形 7"/>
          <p:cNvSpPr/>
          <p:nvPr/>
        </p:nvSpPr>
        <p:spPr>
          <a:xfrm>
            <a:off x="711065" y="3021459"/>
            <a:ext cx="5016635" cy="1938992"/>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sz="2000" kern="100" dirty="0">
                <a:solidFill>
                  <a:srgbClr val="1353A2"/>
                </a:solidFill>
                <a:latin typeface="微软雅黑" panose="020B0503020204020204" pitchFamily="34" charset="-122"/>
                <a:ea typeface="微软雅黑" panose="020B0503020204020204" pitchFamily="34" charset="-122"/>
              </a:rPr>
              <a:t>set_demo1 = {}</a:t>
            </a:r>
          </a:p>
          <a:p>
            <a:pPr>
              <a:lnSpc>
                <a:spcPct val="150000"/>
              </a:lnSpc>
            </a:pPr>
            <a:r>
              <a:rPr lang="en-US" altLang="zh-CN" sz="2000" kern="100" dirty="0">
                <a:solidFill>
                  <a:srgbClr val="1353A2"/>
                </a:solidFill>
                <a:latin typeface="微软雅黑" panose="020B0503020204020204" pitchFamily="34" charset="-122"/>
                <a:ea typeface="微软雅黑" panose="020B0503020204020204" pitchFamily="34" charset="-122"/>
              </a:rPr>
              <a:t>set_demo2 = set()</a:t>
            </a:r>
          </a:p>
          <a:p>
            <a:pPr>
              <a:lnSpc>
                <a:spcPct val="150000"/>
              </a:lnSpc>
            </a:pPr>
            <a:r>
              <a:rPr lang="en-US" altLang="zh-CN" sz="2000" kern="100" dirty="0">
                <a:solidFill>
                  <a:srgbClr val="1353A2"/>
                </a:solidFill>
                <a:latin typeface="微软雅黑" panose="020B0503020204020204" pitchFamily="34" charset="-122"/>
                <a:ea typeface="微软雅黑" panose="020B0503020204020204" pitchFamily="34" charset="-122"/>
              </a:rPr>
              <a:t>print(type(set_demo1))</a:t>
            </a:r>
          </a:p>
          <a:p>
            <a:pPr>
              <a:lnSpc>
                <a:spcPct val="150000"/>
              </a:lnSpc>
            </a:pPr>
            <a:r>
              <a:rPr lang="en-US" altLang="zh-CN" sz="2000" kern="100" dirty="0">
                <a:solidFill>
                  <a:srgbClr val="1353A2"/>
                </a:solidFill>
                <a:latin typeface="微软雅黑" panose="020B0503020204020204" pitchFamily="34" charset="-122"/>
                <a:ea typeface="微软雅黑" panose="020B0503020204020204" pitchFamily="34" charset="-122"/>
              </a:rPr>
              <a:t>print(type(set_demo2))</a:t>
            </a:r>
          </a:p>
        </p:txBody>
      </p:sp>
      <p:pic>
        <p:nvPicPr>
          <p:cNvPr id="21" name="图片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34525" y="5247313"/>
            <a:ext cx="1219200" cy="1219200"/>
          </a:xfrm>
          <a:prstGeom prst="rect">
            <a:avLst/>
          </a:prstGeom>
        </p:spPr>
      </p:pic>
      <p:grpSp>
        <p:nvGrpSpPr>
          <p:cNvPr id="22" name="组合 21"/>
          <p:cNvGrpSpPr/>
          <p:nvPr/>
        </p:nvGrpSpPr>
        <p:grpSpPr>
          <a:xfrm>
            <a:off x="6426065" y="3024084"/>
            <a:ext cx="5016635" cy="1015664"/>
            <a:chOff x="617346" y="3124828"/>
            <a:chExt cx="5797562" cy="1015664"/>
          </a:xfrm>
        </p:grpSpPr>
        <p:sp>
          <p:nvSpPr>
            <p:cNvPr id="23" name="矩形 22"/>
            <p:cNvSpPr/>
            <p:nvPr/>
          </p:nvSpPr>
          <p:spPr>
            <a:xfrm>
              <a:off x="617346" y="3124829"/>
              <a:ext cx="5797562" cy="1015663"/>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sz="2000" kern="100" dirty="0">
                  <a:solidFill>
                    <a:srgbClr val="1353A2"/>
                  </a:solidFill>
                  <a:latin typeface="微软雅黑" panose="020B0503020204020204" pitchFamily="34" charset="-122"/>
                  <a:ea typeface="微软雅黑" panose="020B0503020204020204" pitchFamily="34" charset="-122"/>
                </a:rPr>
                <a:t>&lt;class 'dict'&gt;</a:t>
              </a:r>
            </a:p>
            <a:p>
              <a:pPr>
                <a:lnSpc>
                  <a:spcPct val="150000"/>
                </a:lnSpc>
              </a:pPr>
              <a:r>
                <a:rPr lang="en-US" altLang="zh-CN" sz="2000" kern="100" dirty="0">
                  <a:solidFill>
                    <a:srgbClr val="1353A2"/>
                  </a:solidFill>
                  <a:latin typeface="微软雅黑" panose="020B0503020204020204" pitchFamily="34" charset="-122"/>
                  <a:ea typeface="微软雅黑" panose="020B0503020204020204" pitchFamily="34" charset="-122"/>
                </a:rPr>
                <a:t>&lt;class 'set'&gt;</a:t>
              </a:r>
            </a:p>
          </p:txBody>
        </p:sp>
        <p:sp>
          <p:nvSpPr>
            <p:cNvPr id="24" name="矩形 23"/>
            <p:cNvSpPr/>
            <p:nvPr/>
          </p:nvSpPr>
          <p:spPr>
            <a:xfrm>
              <a:off x="5431659" y="3124828"/>
              <a:ext cx="983249" cy="507831"/>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结果</a:t>
              </a:r>
            </a:p>
          </p:txBody>
        </p:sp>
      </p:grpSp>
      <p:sp>
        <p:nvSpPr>
          <p:cNvPr id="25" name="矩形 24"/>
          <p:cNvSpPr/>
          <p:nvPr/>
        </p:nvSpPr>
        <p:spPr>
          <a:xfrm>
            <a:off x="4876894" y="3024084"/>
            <a:ext cx="850806" cy="507831"/>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微软雅黑" panose="020B0503020204020204" pitchFamily="34" charset="-122"/>
                <a:ea typeface="微软雅黑" panose="020B0503020204020204" pitchFamily="34" charset="-122"/>
              </a:rPr>
              <a:t>示例</a:t>
            </a:r>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4"/>
          <p:cNvSpPr txBox="1">
            <a:spLocks noChangeArrowheads="1"/>
          </p:cNvSpPr>
          <p:nvPr/>
        </p:nvSpPr>
        <p:spPr bwMode="auto">
          <a:xfrm>
            <a:off x="590053" y="1461160"/>
            <a:ext cx="11010544" cy="11350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90204" pitchFamily="34" charset="0"/>
                <a:ea typeface="宋体" pitchFamily="2" charset="-122"/>
              </a:defRPr>
            </a:lvl2pPr>
            <a:lvl3pPr defTabSz="720725" eaLnBrk="0" hangingPunct="0">
              <a:defRPr sz="1600">
                <a:latin typeface="Arial" panose="020B0604020202090204" pitchFamily="34" charset="0"/>
                <a:ea typeface="宋体" pitchFamily="2" charset="-122"/>
              </a:defRPr>
            </a:lvl3pPr>
            <a:lvl4pPr defTabSz="720725" eaLnBrk="0" hangingPunct="0">
              <a:defRPr sz="1600">
                <a:latin typeface="Arial" panose="020B0604020202090204" pitchFamily="34" charset="0"/>
                <a:ea typeface="宋体" pitchFamily="2" charset="-122"/>
              </a:defRPr>
            </a:lvl4pPr>
            <a:lvl5pPr defTabSz="720725" eaLnBrk="0" hangingPunct="0">
              <a:defRPr sz="1600">
                <a:latin typeface="Arial" panose="020B0604020202090204" pitchFamily="34" charset="0"/>
                <a:ea typeface="宋体" pitchFamily="2" charset="-122"/>
              </a:defRPr>
            </a:lvl5pPr>
            <a:lvl6pPr defTabSz="720725" eaLnBrk="0" fontAlgn="base" hangingPunct="0">
              <a:spcBef>
                <a:spcPct val="0"/>
              </a:spcBef>
              <a:spcAft>
                <a:spcPct val="0"/>
              </a:spcAft>
              <a:defRPr sz="1600">
                <a:latin typeface="Arial" panose="020B0604020202090204" pitchFamily="34" charset="0"/>
                <a:ea typeface="宋体" pitchFamily="2" charset="-122"/>
              </a:defRPr>
            </a:lvl6pPr>
            <a:lvl7pPr defTabSz="720725" eaLnBrk="0" fontAlgn="base" hangingPunct="0">
              <a:spcBef>
                <a:spcPct val="0"/>
              </a:spcBef>
              <a:spcAft>
                <a:spcPct val="0"/>
              </a:spcAft>
              <a:defRPr sz="1600">
                <a:latin typeface="Arial" panose="020B0604020202090204" pitchFamily="34" charset="0"/>
                <a:ea typeface="宋体" pitchFamily="2" charset="-122"/>
              </a:defRPr>
            </a:lvl7pPr>
            <a:lvl8pPr defTabSz="720725" eaLnBrk="0" fontAlgn="base" hangingPunct="0">
              <a:spcBef>
                <a:spcPct val="0"/>
              </a:spcBef>
              <a:spcAft>
                <a:spcPct val="0"/>
              </a:spcAft>
              <a:defRPr sz="1600">
                <a:latin typeface="Arial" panose="020B0604020202090204" pitchFamily="34" charset="0"/>
                <a:ea typeface="宋体" pitchFamily="2" charset="-122"/>
              </a:defRPr>
            </a:lvl8pPr>
            <a:lvl9pPr defTabSz="720725" eaLnBrk="0" fontAlgn="base" hangingPunct="0">
              <a:spcBef>
                <a:spcPct val="0"/>
              </a:spcBef>
              <a:spcAft>
                <a:spcPct val="0"/>
              </a:spcAft>
              <a:defRPr sz="1600">
                <a:latin typeface="Arial" panose="020B0604020202090204" pitchFamily="34" charset="0"/>
                <a:ea typeface="宋体" pitchFamily="2" charset="-122"/>
              </a:defRPr>
            </a:lvl9pPr>
          </a:lstStyle>
          <a:p>
            <a:pPr indent="0">
              <a:lnSpc>
                <a:spcPct val="150000"/>
              </a:lnSpc>
            </a:pPr>
            <a:r>
              <a:rPr lang="zh-CN" altLang="zh-CN" sz="2400" dirty="0"/>
              <a:t>集合是可变的，集合中的元素可以动态</a:t>
            </a:r>
            <a:r>
              <a:rPr lang="zh-CN" altLang="zh-CN" sz="2400" dirty="0">
                <a:solidFill>
                  <a:srgbClr val="FF0000"/>
                </a:solidFill>
              </a:rPr>
              <a:t>增加</a:t>
            </a:r>
            <a:r>
              <a:rPr lang="zh-CN" altLang="zh-CN" sz="2400" dirty="0"/>
              <a:t>或</a:t>
            </a:r>
            <a:r>
              <a:rPr lang="zh-CN" altLang="zh-CN" sz="2400" dirty="0">
                <a:solidFill>
                  <a:srgbClr val="FF0000"/>
                </a:solidFill>
              </a:rPr>
              <a:t>删除</a:t>
            </a:r>
            <a:r>
              <a:rPr lang="zh-CN" altLang="zh-CN" sz="2400" dirty="0"/>
              <a:t>。</a:t>
            </a:r>
            <a:r>
              <a:rPr lang="en-US" altLang="zh-CN" sz="2400" dirty="0"/>
              <a:t>Python</a:t>
            </a:r>
            <a:r>
              <a:rPr lang="zh-CN" altLang="zh-CN" sz="2400" dirty="0"/>
              <a:t>提供了一些内置方法来操作集合，常见内置方法如</a:t>
            </a:r>
            <a:r>
              <a:rPr lang="zh-CN" altLang="en-US" sz="2400" dirty="0"/>
              <a:t>下：</a:t>
            </a:r>
            <a:endParaRPr lang="en-US" altLang="zh-CN" sz="2400" dirty="0"/>
          </a:p>
        </p:txBody>
      </p:sp>
      <p:sp>
        <p:nvSpPr>
          <p:cNvPr id="2" name="标题 1"/>
          <p:cNvSpPr>
            <a:spLocks noGrp="1"/>
          </p:cNvSpPr>
          <p:nvPr>
            <p:ph type="title" idx="4294967295"/>
          </p:nvPr>
        </p:nvSpPr>
        <p:spPr>
          <a:xfrm>
            <a:off x="1655806" y="552959"/>
            <a:ext cx="7007225" cy="485140"/>
          </a:xfrm>
          <a:noFill/>
          <a:effectLst>
            <a:reflection blurRad="6350" stA="50000" endA="300" endPos="38500" dist="50800" dir="5400000" sy="-100000" algn="bl" rotWithShape="0"/>
          </a:effectLst>
        </p:spPr>
        <p:txBody>
          <a:bodyPr vert="horz" wrap="square" lIns="91440" tIns="45720" rIns="91440" bIns="45720" rtlCol="0" anchor="ctr">
            <a:spAutoFit/>
          </a:bodyPr>
          <a:lstStyle/>
          <a:p>
            <a:r>
              <a:rPr lang="en-US" sz="3200" dirty="0">
                <a:solidFill>
                  <a:srgbClr val="1353A2"/>
                </a:solidFill>
                <a:latin typeface="微软雅黑" panose="020B0503020204020204" pitchFamily="34" charset="-122"/>
                <a:ea typeface="微软雅黑" panose="020B0503020204020204" pitchFamily="34" charset="-122"/>
                <a:cs typeface="+mn-cs"/>
              </a:rPr>
              <a:t>4.3 </a:t>
            </a:r>
            <a:r>
              <a:rPr lang="zh-CN" altLang="en-US" sz="3200" dirty="0">
                <a:solidFill>
                  <a:srgbClr val="1353A2"/>
                </a:solidFill>
                <a:latin typeface="微软雅黑" panose="020B0503020204020204" pitchFamily="34" charset="-122"/>
                <a:ea typeface="微软雅黑" panose="020B0503020204020204" pitchFamily="34" charset="-122"/>
                <a:cs typeface="+mn-cs"/>
              </a:rPr>
              <a:t>集合</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33992" y="2857500"/>
            <a:ext cx="6322666" cy="2800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4"/>
          <p:cNvSpPr txBox="1">
            <a:spLocks noChangeArrowheads="1"/>
          </p:cNvSpPr>
          <p:nvPr/>
        </p:nvSpPr>
        <p:spPr bwMode="auto">
          <a:xfrm>
            <a:off x="590053" y="2170229"/>
            <a:ext cx="6525122" cy="175432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90204" pitchFamily="34" charset="0"/>
                <a:ea typeface="宋体" pitchFamily="2" charset="-122"/>
              </a:defRPr>
            </a:lvl2pPr>
            <a:lvl3pPr defTabSz="720725" eaLnBrk="0" hangingPunct="0">
              <a:defRPr sz="1600">
                <a:latin typeface="Arial" panose="020B0604020202090204" pitchFamily="34" charset="0"/>
                <a:ea typeface="宋体" pitchFamily="2" charset="-122"/>
              </a:defRPr>
            </a:lvl3pPr>
            <a:lvl4pPr defTabSz="720725" eaLnBrk="0" hangingPunct="0">
              <a:defRPr sz="1600">
                <a:latin typeface="Arial" panose="020B0604020202090204" pitchFamily="34" charset="0"/>
                <a:ea typeface="宋体" pitchFamily="2" charset="-122"/>
              </a:defRPr>
            </a:lvl4pPr>
            <a:lvl5pPr defTabSz="720725" eaLnBrk="0" hangingPunct="0">
              <a:defRPr sz="1600">
                <a:latin typeface="Arial" panose="020B0604020202090204" pitchFamily="34" charset="0"/>
                <a:ea typeface="宋体" pitchFamily="2" charset="-122"/>
              </a:defRPr>
            </a:lvl5pPr>
            <a:lvl6pPr defTabSz="720725" eaLnBrk="0" fontAlgn="base" hangingPunct="0">
              <a:spcBef>
                <a:spcPct val="0"/>
              </a:spcBef>
              <a:spcAft>
                <a:spcPct val="0"/>
              </a:spcAft>
              <a:defRPr sz="1600">
                <a:latin typeface="Arial" panose="020B0604020202090204" pitchFamily="34" charset="0"/>
                <a:ea typeface="宋体" pitchFamily="2" charset="-122"/>
              </a:defRPr>
            </a:lvl6pPr>
            <a:lvl7pPr defTabSz="720725" eaLnBrk="0" fontAlgn="base" hangingPunct="0">
              <a:spcBef>
                <a:spcPct val="0"/>
              </a:spcBef>
              <a:spcAft>
                <a:spcPct val="0"/>
              </a:spcAft>
              <a:defRPr sz="1600">
                <a:latin typeface="Arial" panose="020B0604020202090204" pitchFamily="34" charset="0"/>
                <a:ea typeface="宋体" pitchFamily="2" charset="-122"/>
              </a:defRPr>
            </a:lvl7pPr>
            <a:lvl8pPr defTabSz="720725" eaLnBrk="0" fontAlgn="base" hangingPunct="0">
              <a:spcBef>
                <a:spcPct val="0"/>
              </a:spcBef>
              <a:spcAft>
                <a:spcPct val="0"/>
              </a:spcAft>
              <a:defRPr sz="1600">
                <a:latin typeface="Arial" panose="020B0604020202090204" pitchFamily="34" charset="0"/>
                <a:ea typeface="宋体" pitchFamily="2" charset="-122"/>
              </a:defRPr>
            </a:lvl8pPr>
            <a:lvl9pPr defTabSz="720725" eaLnBrk="0" fontAlgn="base" hangingPunct="0">
              <a:spcBef>
                <a:spcPct val="0"/>
              </a:spcBef>
              <a:spcAft>
                <a:spcPct val="0"/>
              </a:spcAft>
              <a:defRPr sz="1600">
                <a:latin typeface="Arial" panose="020B0604020202090204" pitchFamily="34" charset="0"/>
                <a:ea typeface="宋体" pitchFamily="2" charset="-122"/>
              </a:defRPr>
            </a:lvl9pPr>
          </a:lstStyle>
          <a:p>
            <a:pPr indent="0">
              <a:lnSpc>
                <a:spcPct val="150000"/>
              </a:lnSpc>
            </a:pPr>
            <a:r>
              <a:rPr lang="zh-CN" altLang="en-US" sz="2400" dirty="0"/>
              <a:t>集合也可以利用推导式创建，集合推导式的格式与列表推导式相似，区别在于</a:t>
            </a:r>
            <a:r>
              <a:rPr lang="zh-CN" altLang="en-US" sz="2400" dirty="0">
                <a:solidFill>
                  <a:srgbClr val="FF0000"/>
                </a:solidFill>
              </a:rPr>
              <a:t>集合推导式外侧为大括号“</a:t>
            </a:r>
            <a:r>
              <a:rPr lang="en-US" altLang="zh-CN" sz="2400" dirty="0">
                <a:solidFill>
                  <a:srgbClr val="FF0000"/>
                </a:solidFill>
              </a:rPr>
              <a:t>{}”</a:t>
            </a:r>
            <a:r>
              <a:rPr lang="zh-CN" altLang="en-US" sz="2400" dirty="0"/>
              <a:t>。</a:t>
            </a:r>
            <a:endParaRPr lang="en-US" altLang="zh-CN" sz="2400" dirty="0"/>
          </a:p>
        </p:txBody>
      </p:sp>
      <p:sp>
        <p:nvSpPr>
          <p:cNvPr id="2" name="标题 1"/>
          <p:cNvSpPr>
            <a:spLocks noGrp="1"/>
          </p:cNvSpPr>
          <p:nvPr>
            <p:ph type="title" idx="4294967295"/>
          </p:nvPr>
        </p:nvSpPr>
        <p:spPr>
          <a:xfrm>
            <a:off x="1618735" y="463331"/>
            <a:ext cx="7007225" cy="485140"/>
          </a:xfrm>
          <a:noFill/>
          <a:effectLst>
            <a:reflection blurRad="6350" stA="50000" endA="300" endPos="38500" dist="50800" dir="5400000" sy="-100000" algn="bl" rotWithShape="0"/>
          </a:effectLst>
        </p:spPr>
        <p:txBody>
          <a:bodyPr vert="horz" wrap="square" lIns="91440" tIns="45720" rIns="91440" bIns="45720" rtlCol="0" anchor="ctr">
            <a:spAutoFit/>
          </a:bodyPr>
          <a:lstStyle/>
          <a:p>
            <a:r>
              <a:rPr lang="en-US" sz="3200" dirty="0">
                <a:solidFill>
                  <a:srgbClr val="1353A2"/>
                </a:solidFill>
                <a:latin typeface="微软雅黑" panose="020B0503020204020204" pitchFamily="34" charset="-122"/>
                <a:ea typeface="微软雅黑" panose="020B0503020204020204" pitchFamily="34" charset="-122"/>
                <a:cs typeface="+mn-cs"/>
              </a:rPr>
              <a:t>4.3 </a:t>
            </a:r>
            <a:r>
              <a:rPr lang="zh-CN" altLang="en-US" sz="3200" dirty="0">
                <a:solidFill>
                  <a:srgbClr val="1353A2"/>
                </a:solidFill>
                <a:latin typeface="微软雅黑" panose="020B0503020204020204" pitchFamily="34" charset="-122"/>
                <a:ea typeface="微软雅黑" panose="020B0503020204020204" pitchFamily="34" charset="-122"/>
                <a:cs typeface="+mn-cs"/>
              </a:rPr>
              <a:t>集合</a:t>
            </a: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08739" y="2324100"/>
            <a:ext cx="3109996" cy="3109996"/>
          </a:xfrm>
          <a:prstGeom prst="rect">
            <a:avLst/>
          </a:prstGeom>
        </p:spPr>
      </p:pic>
      <p:grpSp>
        <p:nvGrpSpPr>
          <p:cNvPr id="6" name="组合 5"/>
          <p:cNvGrpSpPr/>
          <p:nvPr/>
        </p:nvGrpSpPr>
        <p:grpSpPr>
          <a:xfrm>
            <a:off x="697671" y="4316794"/>
            <a:ext cx="6109529" cy="671604"/>
            <a:chOff x="617347" y="3099556"/>
            <a:chExt cx="5858455" cy="671604"/>
          </a:xfrm>
        </p:grpSpPr>
        <p:sp>
          <p:nvSpPr>
            <p:cNvPr id="7" name="矩形 6"/>
            <p:cNvSpPr/>
            <p:nvPr/>
          </p:nvSpPr>
          <p:spPr>
            <a:xfrm>
              <a:off x="617347" y="3124829"/>
              <a:ext cx="4945099" cy="646331"/>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gn="ctr">
                <a:lnSpc>
                  <a:spcPct val="150000"/>
                </a:lnSpc>
              </a:pPr>
              <a:r>
                <a:rPr lang="x-none" altLang="zh-CN" sz="2400" kern="100" dirty="0">
                  <a:solidFill>
                    <a:srgbClr val="1353A2"/>
                  </a:solidFill>
                  <a:latin typeface="微软雅黑" panose="020B0503020204020204" pitchFamily="34" charset="-122"/>
                  <a:ea typeface="微软雅黑" panose="020B0503020204020204" pitchFamily="34" charset="-122"/>
                </a:rPr>
                <a:t>{exp for x in set if cond}</a:t>
              </a:r>
              <a:endParaRPr lang="zh-CN" altLang="zh-CN" sz="2400" kern="100" dirty="0">
                <a:solidFill>
                  <a:srgbClr val="1353A2"/>
                </a:solidFill>
                <a:latin typeface="微软雅黑" panose="020B0503020204020204" pitchFamily="34" charset="-122"/>
                <a:ea typeface="微软雅黑" panose="020B0503020204020204" pitchFamily="34" charset="-122"/>
              </a:endParaRPr>
            </a:p>
          </p:txBody>
        </p:sp>
        <p:sp>
          <p:nvSpPr>
            <p:cNvPr id="8" name="矩形 7"/>
            <p:cNvSpPr/>
            <p:nvPr/>
          </p:nvSpPr>
          <p:spPr>
            <a:xfrm>
              <a:off x="5562446" y="3099556"/>
              <a:ext cx="913356" cy="671604"/>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微软雅黑" panose="020B0503020204020204" pitchFamily="34" charset="-122"/>
                  <a:ea typeface="微软雅黑" panose="020B0503020204020204" pitchFamily="34" charset="-122"/>
                </a:rPr>
                <a:t>格式</a:t>
              </a:r>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647567" y="488045"/>
            <a:ext cx="7007225" cy="485140"/>
          </a:xfrm>
          <a:noFill/>
          <a:effectLst>
            <a:reflection blurRad="6350" stA="50000" endA="300" endPos="38500" dist="50800" dir="5400000" sy="-100000" algn="bl" rotWithShape="0"/>
          </a:effectLst>
        </p:spPr>
        <p:txBody>
          <a:bodyPr vert="horz" wrap="square" lIns="91440" tIns="45720" rIns="91440" bIns="45720" rtlCol="0" anchor="ctr">
            <a:spAutoFit/>
          </a:bodyPr>
          <a:lstStyle/>
          <a:p>
            <a:r>
              <a:rPr lang="en-US" altLang="zh-CN" sz="3200" dirty="0">
                <a:solidFill>
                  <a:srgbClr val="1353A2"/>
                </a:solidFill>
                <a:latin typeface="微软雅黑" panose="020B0503020204020204" pitchFamily="34" charset="-122"/>
                <a:ea typeface="微软雅黑" panose="020B0503020204020204" pitchFamily="34" charset="-122"/>
                <a:cs typeface="+mn-cs"/>
              </a:rPr>
              <a:t>4.4 </a:t>
            </a:r>
            <a:r>
              <a:rPr lang="zh-CN" altLang="en-US" sz="3200" dirty="0">
                <a:solidFill>
                  <a:srgbClr val="1353A2"/>
                </a:solidFill>
                <a:latin typeface="微软雅黑" panose="020B0503020204020204" pitchFamily="34" charset="-122"/>
                <a:ea typeface="微软雅黑" panose="020B0503020204020204" pitchFamily="34" charset="-122"/>
                <a:cs typeface="+mn-cs"/>
              </a:rPr>
              <a:t>字典</a:t>
            </a:r>
          </a:p>
        </p:txBody>
      </p:sp>
      <p:sp>
        <p:nvSpPr>
          <p:cNvPr id="9" name="Text Box 44"/>
          <p:cNvSpPr txBox="1">
            <a:spLocks noChangeArrowheads="1"/>
          </p:cNvSpPr>
          <p:nvPr/>
        </p:nvSpPr>
        <p:spPr bwMode="auto">
          <a:xfrm>
            <a:off x="590053" y="1994560"/>
            <a:ext cx="5823447" cy="364715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90204" pitchFamily="34" charset="0"/>
                <a:ea typeface="宋体" pitchFamily="2" charset="-122"/>
              </a:defRPr>
            </a:lvl2pPr>
            <a:lvl3pPr defTabSz="720725" eaLnBrk="0" hangingPunct="0">
              <a:defRPr sz="1600">
                <a:latin typeface="Arial" panose="020B0604020202090204" pitchFamily="34" charset="0"/>
                <a:ea typeface="宋体" pitchFamily="2" charset="-122"/>
              </a:defRPr>
            </a:lvl3pPr>
            <a:lvl4pPr defTabSz="720725" eaLnBrk="0" hangingPunct="0">
              <a:defRPr sz="1600">
                <a:latin typeface="Arial" panose="020B0604020202090204" pitchFamily="34" charset="0"/>
                <a:ea typeface="宋体" pitchFamily="2" charset="-122"/>
              </a:defRPr>
            </a:lvl4pPr>
            <a:lvl5pPr defTabSz="720725" eaLnBrk="0" hangingPunct="0">
              <a:defRPr sz="1600">
                <a:latin typeface="Arial" panose="020B0604020202090204" pitchFamily="34" charset="0"/>
                <a:ea typeface="宋体" pitchFamily="2" charset="-122"/>
              </a:defRPr>
            </a:lvl5pPr>
            <a:lvl6pPr defTabSz="720725" eaLnBrk="0" fontAlgn="base" hangingPunct="0">
              <a:spcBef>
                <a:spcPct val="0"/>
              </a:spcBef>
              <a:spcAft>
                <a:spcPct val="0"/>
              </a:spcAft>
              <a:defRPr sz="1600">
                <a:latin typeface="Arial" panose="020B0604020202090204" pitchFamily="34" charset="0"/>
                <a:ea typeface="宋体" pitchFamily="2" charset="-122"/>
              </a:defRPr>
            </a:lvl6pPr>
            <a:lvl7pPr defTabSz="720725" eaLnBrk="0" fontAlgn="base" hangingPunct="0">
              <a:spcBef>
                <a:spcPct val="0"/>
              </a:spcBef>
              <a:spcAft>
                <a:spcPct val="0"/>
              </a:spcAft>
              <a:defRPr sz="1600">
                <a:latin typeface="Arial" panose="020B0604020202090204" pitchFamily="34" charset="0"/>
                <a:ea typeface="宋体" pitchFamily="2" charset="-122"/>
              </a:defRPr>
            </a:lvl7pPr>
            <a:lvl8pPr defTabSz="720725" eaLnBrk="0" fontAlgn="base" hangingPunct="0">
              <a:spcBef>
                <a:spcPct val="0"/>
              </a:spcBef>
              <a:spcAft>
                <a:spcPct val="0"/>
              </a:spcAft>
              <a:defRPr sz="1600">
                <a:latin typeface="Arial" panose="020B0604020202090204" pitchFamily="34" charset="0"/>
                <a:ea typeface="宋体" pitchFamily="2" charset="-122"/>
              </a:defRPr>
            </a:lvl8pPr>
            <a:lvl9pPr defTabSz="720725" eaLnBrk="0" fontAlgn="base" hangingPunct="0">
              <a:spcBef>
                <a:spcPct val="0"/>
              </a:spcBef>
              <a:spcAft>
                <a:spcPct val="0"/>
              </a:spcAft>
              <a:defRPr sz="1600">
                <a:latin typeface="Arial" panose="020B0604020202090204" pitchFamily="34" charset="0"/>
                <a:ea typeface="宋体" pitchFamily="2" charset="-122"/>
              </a:defRPr>
            </a:lvl9pPr>
          </a:lstStyle>
          <a:p>
            <a:pPr indent="0">
              <a:lnSpc>
                <a:spcPct val="150000"/>
              </a:lnSpc>
            </a:pPr>
            <a:r>
              <a:rPr lang="zh-CN" altLang="zh-CN" sz="2200" dirty="0"/>
              <a:t>提到字典这个词相信大家都不会陌生，学生时期碰到不认识的字时，大家都会使用字典的部首表查找对应的汉字。</a:t>
            </a:r>
            <a:r>
              <a:rPr lang="x-none" altLang="zh-CN" sz="2200" dirty="0"/>
              <a:t>Python</a:t>
            </a:r>
            <a:r>
              <a:rPr lang="zh-CN" altLang="zh-CN" sz="2200" dirty="0"/>
              <a:t>中的字典数据与学生使用的字典有类似的功能，它以“</a:t>
            </a:r>
            <a:r>
              <a:rPr lang="zh-CN" altLang="zh-CN" sz="2200" dirty="0">
                <a:solidFill>
                  <a:srgbClr val="FF0000"/>
                </a:solidFill>
              </a:rPr>
              <a:t>键值对</a:t>
            </a:r>
            <a:r>
              <a:rPr lang="zh-CN" altLang="zh-CN" sz="2200" dirty="0"/>
              <a:t>”的形式组织数据，利用“</a:t>
            </a:r>
            <a:r>
              <a:rPr lang="zh-CN" altLang="zh-CN" sz="2200" dirty="0">
                <a:solidFill>
                  <a:srgbClr val="FF0000"/>
                </a:solidFill>
              </a:rPr>
              <a:t>键</a:t>
            </a:r>
            <a:r>
              <a:rPr lang="zh-CN" altLang="zh-CN" sz="2200" dirty="0"/>
              <a:t>”快速查找“</a:t>
            </a:r>
            <a:r>
              <a:rPr lang="zh-CN" altLang="zh-CN" sz="2200" dirty="0">
                <a:solidFill>
                  <a:srgbClr val="FF0000"/>
                </a:solidFill>
              </a:rPr>
              <a:t>值</a:t>
            </a:r>
            <a:r>
              <a:rPr lang="zh-CN" altLang="zh-CN" sz="2200" dirty="0"/>
              <a:t>”。通过“键”查找“值”的过程称为</a:t>
            </a:r>
            <a:r>
              <a:rPr lang="zh-CN" altLang="zh-CN" sz="2200" dirty="0">
                <a:solidFill>
                  <a:srgbClr val="FF0000"/>
                </a:solidFill>
              </a:rPr>
              <a:t>映射</a:t>
            </a:r>
            <a:r>
              <a:rPr lang="zh-CN" altLang="zh-CN" sz="2200" dirty="0"/>
              <a:t>，</a:t>
            </a:r>
            <a:r>
              <a:rPr lang="x-none" altLang="zh-CN" sz="2200" dirty="0"/>
              <a:t>Python</a:t>
            </a:r>
            <a:r>
              <a:rPr lang="zh-CN" altLang="zh-CN" sz="2200" dirty="0"/>
              <a:t>中的</a:t>
            </a:r>
            <a:r>
              <a:rPr lang="zh-CN" altLang="zh-CN" sz="2200" dirty="0">
                <a:solidFill>
                  <a:srgbClr val="FF0000"/>
                </a:solidFill>
              </a:rPr>
              <a:t>字典</a:t>
            </a:r>
            <a:r>
              <a:rPr lang="zh-CN" altLang="zh-CN" sz="2200" dirty="0"/>
              <a:t>是典型的映射类型。</a:t>
            </a:r>
            <a:endParaRPr lang="en-US" altLang="zh-CN" sz="2200" dirty="0"/>
          </a:p>
        </p:txBody>
      </p:sp>
      <p:pic>
        <p:nvPicPr>
          <p:cNvPr id="3074" name="Picture 2" descr="https://ss0.bdstatic.com/70cFuHSh_Q1YnxGkpoWK1HF6hhy/it/u=430461196,4149154834&amp;fm=26&amp;gp=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76220" y="2241418"/>
            <a:ext cx="4204580" cy="315343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4"/>
          <p:cNvSpPr txBox="1">
            <a:spLocks noChangeArrowheads="1"/>
          </p:cNvSpPr>
          <p:nvPr/>
        </p:nvSpPr>
        <p:spPr bwMode="auto">
          <a:xfrm>
            <a:off x="590053" y="1562760"/>
            <a:ext cx="11010544" cy="11350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90204" pitchFamily="34" charset="0"/>
                <a:ea typeface="宋体" pitchFamily="2" charset="-122"/>
              </a:defRPr>
            </a:lvl2pPr>
            <a:lvl3pPr defTabSz="720725" eaLnBrk="0" hangingPunct="0">
              <a:defRPr sz="1600">
                <a:latin typeface="Arial" panose="020B0604020202090204" pitchFamily="34" charset="0"/>
                <a:ea typeface="宋体" pitchFamily="2" charset="-122"/>
              </a:defRPr>
            </a:lvl3pPr>
            <a:lvl4pPr defTabSz="720725" eaLnBrk="0" hangingPunct="0">
              <a:defRPr sz="1600">
                <a:latin typeface="Arial" panose="020B0604020202090204" pitchFamily="34" charset="0"/>
                <a:ea typeface="宋体" pitchFamily="2" charset="-122"/>
              </a:defRPr>
            </a:lvl4pPr>
            <a:lvl5pPr defTabSz="720725" eaLnBrk="0" hangingPunct="0">
              <a:defRPr sz="1600">
                <a:latin typeface="Arial" panose="020B0604020202090204" pitchFamily="34" charset="0"/>
                <a:ea typeface="宋体" pitchFamily="2" charset="-122"/>
              </a:defRPr>
            </a:lvl5pPr>
            <a:lvl6pPr defTabSz="720725" eaLnBrk="0" fontAlgn="base" hangingPunct="0">
              <a:spcBef>
                <a:spcPct val="0"/>
              </a:spcBef>
              <a:spcAft>
                <a:spcPct val="0"/>
              </a:spcAft>
              <a:defRPr sz="1600">
                <a:latin typeface="Arial" panose="020B0604020202090204" pitchFamily="34" charset="0"/>
                <a:ea typeface="宋体" pitchFamily="2" charset="-122"/>
              </a:defRPr>
            </a:lvl6pPr>
            <a:lvl7pPr defTabSz="720725" eaLnBrk="0" fontAlgn="base" hangingPunct="0">
              <a:spcBef>
                <a:spcPct val="0"/>
              </a:spcBef>
              <a:spcAft>
                <a:spcPct val="0"/>
              </a:spcAft>
              <a:defRPr sz="1600">
                <a:latin typeface="Arial" panose="020B0604020202090204" pitchFamily="34" charset="0"/>
                <a:ea typeface="宋体" pitchFamily="2" charset="-122"/>
              </a:defRPr>
            </a:lvl7pPr>
            <a:lvl8pPr defTabSz="720725" eaLnBrk="0" fontAlgn="base" hangingPunct="0">
              <a:spcBef>
                <a:spcPct val="0"/>
              </a:spcBef>
              <a:spcAft>
                <a:spcPct val="0"/>
              </a:spcAft>
              <a:defRPr sz="1600">
                <a:latin typeface="Arial" panose="020B0604020202090204" pitchFamily="34" charset="0"/>
                <a:ea typeface="宋体" pitchFamily="2" charset="-122"/>
              </a:defRPr>
            </a:lvl8pPr>
            <a:lvl9pPr defTabSz="720725" eaLnBrk="0" fontAlgn="base" hangingPunct="0">
              <a:spcBef>
                <a:spcPct val="0"/>
              </a:spcBef>
              <a:spcAft>
                <a:spcPct val="0"/>
              </a:spcAft>
              <a:defRPr sz="1600">
                <a:latin typeface="Arial" panose="020B0604020202090204" pitchFamily="34" charset="0"/>
                <a:ea typeface="宋体" pitchFamily="2" charset="-122"/>
              </a:defRPr>
            </a:lvl9pPr>
          </a:lstStyle>
          <a:p>
            <a:pPr indent="0">
              <a:lnSpc>
                <a:spcPct val="150000"/>
              </a:lnSpc>
            </a:pPr>
            <a:r>
              <a:rPr lang="zh-CN" altLang="en-US" sz="2400" dirty="0"/>
              <a:t>字典的表现形式为一组包含在大括号“</a:t>
            </a:r>
            <a:r>
              <a:rPr lang="en-US" altLang="zh-CN" sz="2400" dirty="0"/>
              <a:t>{}”</a:t>
            </a:r>
            <a:r>
              <a:rPr lang="zh-CN" altLang="en-US" sz="2400" dirty="0"/>
              <a:t>中的</a:t>
            </a:r>
            <a:r>
              <a:rPr lang="zh-CN" altLang="en-US" sz="2400" dirty="0">
                <a:solidFill>
                  <a:srgbClr val="FF0000"/>
                </a:solidFill>
              </a:rPr>
              <a:t>键值对</a:t>
            </a:r>
            <a:r>
              <a:rPr lang="zh-CN" altLang="en-US" sz="2400" dirty="0"/>
              <a:t>，每个键值对为一个字典元素，每个元素通过逗号“</a:t>
            </a:r>
            <a:r>
              <a:rPr lang="zh-CN" altLang="en-US" sz="2400" dirty="0">
                <a:solidFill>
                  <a:srgbClr val="FF0000"/>
                </a:solidFill>
              </a:rPr>
              <a:t>，</a:t>
            </a:r>
            <a:r>
              <a:rPr lang="zh-CN" altLang="en-US" sz="2400" dirty="0"/>
              <a:t>”分隔，每对键值通过“</a:t>
            </a:r>
            <a:r>
              <a:rPr lang="zh-CN" altLang="en-US" sz="2400" dirty="0">
                <a:solidFill>
                  <a:srgbClr val="FF0000"/>
                </a:solidFill>
              </a:rPr>
              <a:t>：</a:t>
            </a:r>
            <a:r>
              <a:rPr lang="zh-CN" altLang="en-US" sz="2400" dirty="0"/>
              <a:t>”分隔。</a:t>
            </a:r>
            <a:endParaRPr lang="en-US" altLang="zh-CN" sz="2400" dirty="0"/>
          </a:p>
        </p:txBody>
      </p:sp>
      <p:sp>
        <p:nvSpPr>
          <p:cNvPr id="2" name="标题 1"/>
          <p:cNvSpPr>
            <a:spLocks noGrp="1"/>
          </p:cNvSpPr>
          <p:nvPr>
            <p:ph type="title" idx="4294967295"/>
          </p:nvPr>
        </p:nvSpPr>
        <p:spPr>
          <a:xfrm>
            <a:off x="1696995" y="513421"/>
            <a:ext cx="7007225" cy="485140"/>
          </a:xfrm>
          <a:noFill/>
          <a:effectLst>
            <a:reflection blurRad="6350" stA="50000" endA="300" endPos="38500" dist="50800" dir="5400000" sy="-100000" algn="bl" rotWithShape="0"/>
          </a:effectLst>
        </p:spPr>
        <p:txBody>
          <a:bodyPr vert="horz" wrap="square" lIns="91440" tIns="45720" rIns="91440" bIns="45720" rtlCol="0" anchor="ctr">
            <a:spAutoFit/>
          </a:bodyPr>
          <a:lstStyle/>
          <a:p>
            <a:r>
              <a:rPr lang="en-US" altLang="zh-CN" sz="3200" dirty="0">
                <a:solidFill>
                  <a:srgbClr val="1353A2"/>
                </a:solidFill>
                <a:latin typeface="微软雅黑" panose="020B0503020204020204" pitchFamily="34" charset="-122"/>
                <a:ea typeface="微软雅黑" panose="020B0503020204020204" pitchFamily="34" charset="-122"/>
                <a:cs typeface="+mn-cs"/>
              </a:rPr>
              <a:t>4.4 </a:t>
            </a:r>
            <a:r>
              <a:rPr lang="zh-CN" altLang="en-US" sz="3200" dirty="0">
                <a:solidFill>
                  <a:srgbClr val="1353A2"/>
                </a:solidFill>
                <a:latin typeface="微软雅黑" panose="020B0503020204020204" pitchFamily="34" charset="-122"/>
                <a:ea typeface="微软雅黑" panose="020B0503020204020204" pitchFamily="34" charset="-122"/>
                <a:cs typeface="+mn-cs"/>
              </a:rPr>
              <a:t>字典（创建）</a:t>
            </a:r>
          </a:p>
        </p:txBody>
      </p:sp>
      <p:grpSp>
        <p:nvGrpSpPr>
          <p:cNvPr id="9" name="组合 8"/>
          <p:cNvGrpSpPr/>
          <p:nvPr/>
        </p:nvGrpSpPr>
        <p:grpSpPr>
          <a:xfrm>
            <a:off x="1535610" y="2983166"/>
            <a:ext cx="9119429" cy="524897"/>
            <a:chOff x="617347" y="3099556"/>
            <a:chExt cx="5858455" cy="524897"/>
          </a:xfrm>
        </p:grpSpPr>
        <p:sp>
          <p:nvSpPr>
            <p:cNvPr id="10" name="矩形 9"/>
            <p:cNvSpPr/>
            <p:nvPr/>
          </p:nvSpPr>
          <p:spPr>
            <a:xfrm>
              <a:off x="617347" y="3124829"/>
              <a:ext cx="4945099" cy="499624"/>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gn="ctr">
                <a:lnSpc>
                  <a:spcPct val="150000"/>
                </a:lnSpc>
              </a:pPr>
              <a:r>
                <a:rPr lang="en-US" altLang="zh-CN" sz="2000" kern="100" dirty="0">
                  <a:solidFill>
                    <a:srgbClr val="1353A2"/>
                  </a:solidFill>
                  <a:latin typeface="微软雅黑" panose="020B0503020204020204" pitchFamily="34" charset="-122"/>
                  <a:ea typeface="微软雅黑" panose="020B0503020204020204" pitchFamily="34" charset="-122"/>
                </a:rPr>
                <a:t>{</a:t>
              </a:r>
              <a:r>
                <a:rPr lang="zh-CN" altLang="zh-CN" sz="2000" kern="100" dirty="0">
                  <a:solidFill>
                    <a:srgbClr val="1353A2"/>
                  </a:solidFill>
                  <a:latin typeface="微软雅黑" panose="020B0503020204020204" pitchFamily="34" charset="-122"/>
                  <a:ea typeface="微软雅黑" panose="020B0503020204020204" pitchFamily="34" charset="-122"/>
                </a:rPr>
                <a:t>键</a:t>
              </a:r>
              <a:r>
                <a:rPr lang="en-US" altLang="zh-CN" sz="2000" kern="100" dirty="0">
                  <a:solidFill>
                    <a:srgbClr val="1353A2"/>
                  </a:solidFill>
                  <a:latin typeface="微软雅黑" panose="020B0503020204020204" pitchFamily="34" charset="-122"/>
                  <a:ea typeface="微软雅黑" panose="020B0503020204020204" pitchFamily="34" charset="-122"/>
                </a:rPr>
                <a:t>1:</a:t>
              </a:r>
              <a:r>
                <a:rPr lang="zh-CN" altLang="zh-CN" sz="2000" kern="100" dirty="0">
                  <a:solidFill>
                    <a:srgbClr val="1353A2"/>
                  </a:solidFill>
                  <a:latin typeface="微软雅黑" panose="020B0503020204020204" pitchFamily="34" charset="-122"/>
                  <a:ea typeface="微软雅黑" panose="020B0503020204020204" pitchFamily="34" charset="-122"/>
                </a:rPr>
                <a:t>值</a:t>
              </a:r>
              <a:r>
                <a:rPr lang="en-US" altLang="zh-CN" sz="2000" kern="100" dirty="0">
                  <a:solidFill>
                    <a:srgbClr val="1353A2"/>
                  </a:solidFill>
                  <a:latin typeface="微软雅黑" panose="020B0503020204020204" pitchFamily="34" charset="-122"/>
                  <a:ea typeface="微软雅黑" panose="020B0503020204020204" pitchFamily="34" charset="-122"/>
                </a:rPr>
                <a:t>1, </a:t>
              </a:r>
              <a:r>
                <a:rPr lang="zh-CN" altLang="zh-CN" sz="2000" kern="100" dirty="0">
                  <a:solidFill>
                    <a:srgbClr val="1353A2"/>
                  </a:solidFill>
                  <a:latin typeface="微软雅黑" panose="020B0503020204020204" pitchFamily="34" charset="-122"/>
                  <a:ea typeface="微软雅黑" panose="020B0503020204020204" pitchFamily="34" charset="-122"/>
                </a:rPr>
                <a:t>键</a:t>
              </a:r>
              <a:r>
                <a:rPr lang="en-US" altLang="zh-CN" sz="2000" kern="100" dirty="0">
                  <a:solidFill>
                    <a:srgbClr val="1353A2"/>
                  </a:solidFill>
                  <a:latin typeface="微软雅黑" panose="020B0503020204020204" pitchFamily="34" charset="-122"/>
                  <a:ea typeface="微软雅黑" panose="020B0503020204020204" pitchFamily="34" charset="-122"/>
                </a:rPr>
                <a:t>2:</a:t>
              </a:r>
              <a:r>
                <a:rPr lang="zh-CN" altLang="zh-CN" sz="2000" kern="100" dirty="0">
                  <a:solidFill>
                    <a:srgbClr val="1353A2"/>
                  </a:solidFill>
                  <a:latin typeface="微软雅黑" panose="020B0503020204020204" pitchFamily="34" charset="-122"/>
                  <a:ea typeface="微软雅黑" panose="020B0503020204020204" pitchFamily="34" charset="-122"/>
                </a:rPr>
                <a:t>值</a:t>
              </a:r>
              <a:r>
                <a:rPr lang="en-US" altLang="zh-CN" sz="2000" kern="100" dirty="0">
                  <a:solidFill>
                    <a:srgbClr val="1353A2"/>
                  </a:solidFill>
                  <a:latin typeface="微软雅黑" panose="020B0503020204020204" pitchFamily="34" charset="-122"/>
                  <a:ea typeface="微软雅黑" panose="020B0503020204020204" pitchFamily="34" charset="-122"/>
                </a:rPr>
                <a:t>2,...,</a:t>
              </a:r>
              <a:r>
                <a:rPr lang="zh-CN" altLang="zh-CN" sz="2000" kern="100" dirty="0">
                  <a:solidFill>
                    <a:srgbClr val="1353A2"/>
                  </a:solidFill>
                  <a:latin typeface="微软雅黑" panose="020B0503020204020204" pitchFamily="34" charset="-122"/>
                  <a:ea typeface="微软雅黑" panose="020B0503020204020204" pitchFamily="34" charset="-122"/>
                </a:rPr>
                <a:t>键</a:t>
              </a:r>
              <a:r>
                <a:rPr lang="en-US" altLang="zh-CN" sz="2000" kern="100" dirty="0">
                  <a:solidFill>
                    <a:srgbClr val="1353A2"/>
                  </a:solidFill>
                  <a:latin typeface="微软雅黑" panose="020B0503020204020204" pitchFamily="34" charset="-122"/>
                  <a:ea typeface="微软雅黑" panose="020B0503020204020204" pitchFamily="34" charset="-122"/>
                </a:rPr>
                <a:t>N:</a:t>
              </a:r>
              <a:r>
                <a:rPr lang="zh-CN" altLang="zh-CN" sz="2000" kern="100" dirty="0">
                  <a:solidFill>
                    <a:srgbClr val="1353A2"/>
                  </a:solidFill>
                  <a:latin typeface="微软雅黑" panose="020B0503020204020204" pitchFamily="34" charset="-122"/>
                  <a:ea typeface="微软雅黑" panose="020B0503020204020204" pitchFamily="34" charset="-122"/>
                </a:rPr>
                <a:t>值</a:t>
              </a:r>
              <a:r>
                <a:rPr lang="en-US" altLang="zh-CN" sz="2000" kern="100" dirty="0">
                  <a:solidFill>
                    <a:srgbClr val="1353A2"/>
                  </a:solidFill>
                  <a:latin typeface="微软雅黑" panose="020B0503020204020204" pitchFamily="34" charset="-122"/>
                  <a:ea typeface="微软雅黑" panose="020B0503020204020204" pitchFamily="34" charset="-122"/>
                </a:rPr>
                <a:t>N}</a:t>
              </a:r>
              <a:endParaRPr lang="zh-CN" altLang="zh-CN" sz="2000" kern="100" dirty="0">
                <a:solidFill>
                  <a:srgbClr val="1353A2"/>
                </a:solidFill>
                <a:latin typeface="微软雅黑" panose="020B0503020204020204" pitchFamily="34" charset="-122"/>
                <a:ea typeface="微软雅黑" panose="020B0503020204020204" pitchFamily="34" charset="-122"/>
              </a:endParaRPr>
            </a:p>
          </p:txBody>
        </p:sp>
        <p:sp>
          <p:nvSpPr>
            <p:cNvPr id="11" name="矩形 10"/>
            <p:cNvSpPr/>
            <p:nvPr/>
          </p:nvSpPr>
          <p:spPr>
            <a:xfrm>
              <a:off x="5562446" y="3099556"/>
              <a:ext cx="913356" cy="524897"/>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微软雅黑" panose="020B0503020204020204" pitchFamily="34" charset="-122"/>
                  <a:ea typeface="微软雅黑" panose="020B0503020204020204" pitchFamily="34" charset="-122"/>
                </a:rPr>
                <a:t>格式</a:t>
              </a:r>
            </a:p>
          </p:txBody>
        </p:sp>
      </p:grpSp>
      <p:sp>
        <p:nvSpPr>
          <p:cNvPr id="7" name="矩形 6"/>
          <p:cNvSpPr/>
          <p:nvPr/>
        </p:nvSpPr>
        <p:spPr>
          <a:xfrm>
            <a:off x="1535609" y="3776365"/>
            <a:ext cx="9119429" cy="1015663"/>
          </a:xfrm>
          <a:prstGeom prst="rect">
            <a:avLst/>
          </a:prstGeom>
        </p:spPr>
        <p:txBody>
          <a:bodyPr wrap="square">
            <a:spAutoFit/>
          </a:bodyPr>
          <a:lstStyle/>
          <a:p>
            <a:pPr>
              <a:lnSpc>
                <a:spcPct val="150000"/>
              </a:lnSpc>
            </a:pPr>
            <a:r>
              <a:rPr lang="zh-CN" altLang="zh-CN" sz="2000" dirty="0">
                <a:solidFill>
                  <a:schemeClr val="bg1">
                    <a:lumMod val="50000"/>
                  </a:schemeClr>
                </a:solidFill>
                <a:latin typeface="微软雅黑" panose="020B0503020204020204" pitchFamily="34" charset="-122"/>
                <a:ea typeface="微软雅黑" panose="020B0503020204020204" pitchFamily="34" charset="-122"/>
              </a:rPr>
              <a:t>字典的值可以是任意类型，但键不能是列表或字典类型。字典像集合一样使用“</a:t>
            </a:r>
            <a:r>
              <a:rPr lang="en-US" altLang="zh-CN" sz="2000" dirty="0">
                <a:solidFill>
                  <a:schemeClr val="bg1">
                    <a:lumMod val="50000"/>
                  </a:schemeClr>
                </a:solidFill>
                <a:latin typeface="微软雅黑" panose="020B0503020204020204" pitchFamily="34" charset="-122"/>
                <a:ea typeface="微软雅黑" panose="020B0503020204020204" pitchFamily="34" charset="-122"/>
              </a:rPr>
              <a:t>{}</a:t>
            </a:r>
            <a:r>
              <a:rPr lang="zh-CN" altLang="zh-CN" sz="2000" dirty="0">
                <a:solidFill>
                  <a:schemeClr val="bg1">
                    <a:lumMod val="50000"/>
                  </a:schemeClr>
                </a:solidFill>
                <a:latin typeface="微软雅黑" panose="020B0503020204020204" pitchFamily="34" charset="-122"/>
                <a:ea typeface="微软雅黑" panose="020B0503020204020204" pitchFamily="34" charset="-122"/>
              </a:rPr>
              <a:t>”包裹元素，它也具备类似集合的特点：字典</a:t>
            </a:r>
            <a:r>
              <a:rPr lang="zh-CN" altLang="zh-CN" sz="2000" dirty="0">
                <a:solidFill>
                  <a:srgbClr val="FF0000"/>
                </a:solidFill>
                <a:latin typeface="微软雅黑" panose="020B0503020204020204" pitchFamily="34" charset="-122"/>
                <a:ea typeface="微软雅黑" panose="020B0503020204020204" pitchFamily="34" charset="-122"/>
              </a:rPr>
              <a:t>元素无序</a:t>
            </a:r>
            <a:r>
              <a:rPr lang="zh-CN" altLang="zh-CN" sz="2000" dirty="0">
                <a:solidFill>
                  <a:schemeClr val="bg1">
                    <a:lumMod val="50000"/>
                  </a:schemeClr>
                </a:solidFill>
                <a:latin typeface="微软雅黑" panose="020B0503020204020204" pitchFamily="34" charset="-122"/>
                <a:ea typeface="微软雅黑" panose="020B0503020204020204" pitchFamily="34" charset="-122"/>
              </a:rPr>
              <a:t>，</a:t>
            </a:r>
            <a:r>
              <a:rPr lang="zh-CN" altLang="zh-CN" sz="2000" dirty="0">
                <a:solidFill>
                  <a:srgbClr val="FF0000"/>
                </a:solidFill>
                <a:latin typeface="微软雅黑" panose="020B0503020204020204" pitchFamily="34" charset="-122"/>
                <a:ea typeface="微软雅黑" panose="020B0503020204020204" pitchFamily="34" charset="-122"/>
              </a:rPr>
              <a:t>键值</a:t>
            </a:r>
            <a:r>
              <a:rPr lang="zh-CN" altLang="zh-CN" sz="2000" dirty="0">
                <a:solidFill>
                  <a:schemeClr val="bg1">
                    <a:lumMod val="50000"/>
                  </a:schemeClr>
                </a:solidFill>
                <a:latin typeface="微软雅黑" panose="020B0503020204020204" pitchFamily="34" charset="-122"/>
                <a:ea typeface="微软雅黑" panose="020B0503020204020204" pitchFamily="34" charset="-122"/>
              </a:rPr>
              <a:t>必须</a:t>
            </a:r>
            <a:r>
              <a:rPr lang="zh-CN" altLang="zh-CN" sz="2000" dirty="0">
                <a:solidFill>
                  <a:srgbClr val="FF0000"/>
                </a:solidFill>
                <a:latin typeface="微软雅黑" panose="020B0503020204020204" pitchFamily="34" charset="-122"/>
                <a:ea typeface="微软雅黑" panose="020B0503020204020204" pitchFamily="34" charset="-122"/>
              </a:rPr>
              <a:t>唯一</a:t>
            </a:r>
            <a:r>
              <a:rPr lang="zh-CN" altLang="zh-CN" sz="2000" dirty="0">
                <a:solidFill>
                  <a:schemeClr val="bg1">
                    <a:lumMod val="50000"/>
                  </a:schemeClr>
                </a:solidFill>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4"/>
          <p:cNvSpPr txBox="1">
            <a:spLocks noChangeArrowheads="1"/>
          </p:cNvSpPr>
          <p:nvPr/>
        </p:nvSpPr>
        <p:spPr bwMode="auto">
          <a:xfrm>
            <a:off x="590053" y="1855267"/>
            <a:ext cx="11010544" cy="58105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90204" pitchFamily="34" charset="0"/>
                <a:ea typeface="宋体" pitchFamily="2" charset="-122"/>
              </a:defRPr>
            </a:lvl2pPr>
            <a:lvl3pPr defTabSz="720725" eaLnBrk="0" hangingPunct="0">
              <a:defRPr sz="1600">
                <a:latin typeface="Arial" panose="020B0604020202090204" pitchFamily="34" charset="0"/>
                <a:ea typeface="宋体" pitchFamily="2" charset="-122"/>
              </a:defRPr>
            </a:lvl3pPr>
            <a:lvl4pPr defTabSz="720725" eaLnBrk="0" hangingPunct="0">
              <a:defRPr sz="1600">
                <a:latin typeface="Arial" panose="020B0604020202090204" pitchFamily="34" charset="0"/>
                <a:ea typeface="宋体" pitchFamily="2" charset="-122"/>
              </a:defRPr>
            </a:lvl4pPr>
            <a:lvl5pPr defTabSz="720725" eaLnBrk="0" hangingPunct="0">
              <a:defRPr sz="1600">
                <a:latin typeface="Arial" panose="020B0604020202090204" pitchFamily="34" charset="0"/>
                <a:ea typeface="宋体" pitchFamily="2" charset="-122"/>
              </a:defRPr>
            </a:lvl5pPr>
            <a:lvl6pPr defTabSz="720725" eaLnBrk="0" fontAlgn="base" hangingPunct="0">
              <a:spcBef>
                <a:spcPct val="0"/>
              </a:spcBef>
              <a:spcAft>
                <a:spcPct val="0"/>
              </a:spcAft>
              <a:defRPr sz="1600">
                <a:latin typeface="Arial" panose="020B0604020202090204" pitchFamily="34" charset="0"/>
                <a:ea typeface="宋体" pitchFamily="2" charset="-122"/>
              </a:defRPr>
            </a:lvl6pPr>
            <a:lvl7pPr defTabSz="720725" eaLnBrk="0" fontAlgn="base" hangingPunct="0">
              <a:spcBef>
                <a:spcPct val="0"/>
              </a:spcBef>
              <a:spcAft>
                <a:spcPct val="0"/>
              </a:spcAft>
              <a:defRPr sz="1600">
                <a:latin typeface="Arial" panose="020B0604020202090204" pitchFamily="34" charset="0"/>
                <a:ea typeface="宋体" pitchFamily="2" charset="-122"/>
              </a:defRPr>
            </a:lvl7pPr>
            <a:lvl8pPr defTabSz="720725" eaLnBrk="0" fontAlgn="base" hangingPunct="0">
              <a:spcBef>
                <a:spcPct val="0"/>
              </a:spcBef>
              <a:spcAft>
                <a:spcPct val="0"/>
              </a:spcAft>
              <a:defRPr sz="1600">
                <a:latin typeface="Arial" panose="020B0604020202090204" pitchFamily="34" charset="0"/>
                <a:ea typeface="宋体" pitchFamily="2" charset="-122"/>
              </a:defRPr>
            </a:lvl8pPr>
            <a:lvl9pPr defTabSz="720725" eaLnBrk="0" fontAlgn="base" hangingPunct="0">
              <a:spcBef>
                <a:spcPct val="0"/>
              </a:spcBef>
              <a:spcAft>
                <a:spcPct val="0"/>
              </a:spcAft>
              <a:defRPr sz="1600">
                <a:latin typeface="Arial" panose="020B0604020202090204" pitchFamily="34" charset="0"/>
                <a:ea typeface="宋体" pitchFamily="2" charset="-122"/>
              </a:defRPr>
            </a:lvl9pPr>
          </a:lstStyle>
          <a:p>
            <a:pPr indent="0">
              <a:lnSpc>
                <a:spcPct val="150000"/>
              </a:lnSpc>
            </a:pPr>
            <a:r>
              <a:rPr lang="zh-CN" altLang="zh-CN" sz="2400" dirty="0"/>
              <a:t>使用“</a:t>
            </a:r>
            <a:r>
              <a:rPr lang="en-US" altLang="zh-CN" sz="2400" dirty="0">
                <a:solidFill>
                  <a:srgbClr val="FF0000"/>
                </a:solidFill>
              </a:rPr>
              <a:t>{}</a:t>
            </a:r>
            <a:r>
              <a:rPr lang="zh-CN" altLang="zh-CN" sz="2400" dirty="0"/>
              <a:t>”可以直接创建字典</a:t>
            </a:r>
            <a:r>
              <a:rPr lang="zh-CN" altLang="en-US" sz="2400" dirty="0"/>
              <a:t>，还可以使用内置函数</a:t>
            </a:r>
            <a:r>
              <a:rPr lang="en-US" altLang="zh-CN" sz="2400" dirty="0">
                <a:solidFill>
                  <a:srgbClr val="FF0000"/>
                </a:solidFill>
              </a:rPr>
              <a:t>dict()</a:t>
            </a:r>
            <a:r>
              <a:rPr lang="zh-CN" altLang="en-US" sz="2400" dirty="0"/>
              <a:t>创建字典。</a:t>
            </a:r>
            <a:endParaRPr lang="en-US" altLang="zh-CN" sz="2400" dirty="0"/>
          </a:p>
        </p:txBody>
      </p:sp>
      <p:sp>
        <p:nvSpPr>
          <p:cNvPr id="2" name="标题 1"/>
          <p:cNvSpPr>
            <a:spLocks noGrp="1"/>
          </p:cNvSpPr>
          <p:nvPr>
            <p:ph type="title" idx="4294967295"/>
          </p:nvPr>
        </p:nvSpPr>
        <p:spPr>
          <a:xfrm>
            <a:off x="1680519" y="514206"/>
            <a:ext cx="7007225" cy="485140"/>
          </a:xfrm>
          <a:noFill/>
          <a:effectLst>
            <a:reflection blurRad="6350" stA="50000" endA="300" endPos="38500" dist="50800" dir="5400000" sy="-100000" algn="bl" rotWithShape="0"/>
          </a:effectLst>
        </p:spPr>
        <p:txBody>
          <a:bodyPr vert="horz" wrap="square" lIns="91440" tIns="45720" rIns="91440" bIns="45720" rtlCol="0" anchor="ctr">
            <a:spAutoFit/>
          </a:bodyPr>
          <a:lstStyle/>
          <a:p>
            <a:r>
              <a:rPr lang="en-US" altLang="zh-CN" sz="3200" dirty="0">
                <a:solidFill>
                  <a:srgbClr val="1353A2"/>
                </a:solidFill>
                <a:latin typeface="微软雅黑" panose="020B0503020204020204" pitchFamily="34" charset="-122"/>
                <a:ea typeface="微软雅黑" panose="020B0503020204020204" pitchFamily="34" charset="-122"/>
                <a:cs typeface="+mn-cs"/>
              </a:rPr>
              <a:t>4.4 </a:t>
            </a:r>
            <a:r>
              <a:rPr lang="zh-CN" altLang="en-US" sz="3200" dirty="0">
                <a:solidFill>
                  <a:srgbClr val="1353A2"/>
                </a:solidFill>
                <a:latin typeface="微软雅黑" panose="020B0503020204020204" pitchFamily="34" charset="-122"/>
                <a:ea typeface="微软雅黑" panose="020B0503020204020204" pitchFamily="34" charset="-122"/>
                <a:cs typeface="+mn-cs"/>
              </a:rPr>
              <a:t>字典（创建）</a:t>
            </a:r>
          </a:p>
        </p:txBody>
      </p:sp>
      <p:sp>
        <p:nvSpPr>
          <p:cNvPr id="10" name="矩形 9"/>
          <p:cNvSpPr/>
          <p:nvPr/>
        </p:nvSpPr>
        <p:spPr>
          <a:xfrm>
            <a:off x="958353" y="2907159"/>
            <a:ext cx="4909047" cy="1338828"/>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d1 = {}		# </a:t>
            </a:r>
            <a:r>
              <a:rPr lang="zh-CN" altLang="zh-CN" kern="100" dirty="0">
                <a:solidFill>
                  <a:srgbClr val="1353A2"/>
                </a:solidFill>
                <a:latin typeface="微软雅黑" panose="020B0503020204020204" pitchFamily="34" charset="-122"/>
                <a:ea typeface="微软雅黑" panose="020B0503020204020204" pitchFamily="34" charset="-122"/>
              </a:rPr>
              <a:t>创建空字典</a:t>
            </a:r>
          </a:p>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d2 = {'A': '123', 'B': '135', 'C': '680'}	</a:t>
            </a:r>
            <a:endParaRPr lang="zh-CN" altLang="zh-CN" kern="100" dirty="0">
              <a:solidFill>
                <a:srgbClr val="1353A2"/>
              </a:solidFill>
              <a:latin typeface="微软雅黑" panose="020B0503020204020204" pitchFamily="34" charset="-122"/>
              <a:ea typeface="微软雅黑" panose="020B0503020204020204" pitchFamily="34" charset="-122"/>
            </a:endParaRPr>
          </a:p>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d3 = {'A': 123, 12: 'python'}</a:t>
            </a:r>
            <a:endParaRPr lang="zh-CN" altLang="zh-CN" kern="100" dirty="0">
              <a:solidFill>
                <a:srgbClr val="1353A2"/>
              </a:solidFill>
              <a:latin typeface="微软雅黑" panose="020B0503020204020204" pitchFamily="34" charset="-122"/>
              <a:ea typeface="微软雅黑" panose="020B0503020204020204" pitchFamily="34" charset="-122"/>
            </a:endParaRPr>
          </a:p>
        </p:txBody>
      </p:sp>
      <p:sp>
        <p:nvSpPr>
          <p:cNvPr id="11" name="矩形 10"/>
          <p:cNvSpPr/>
          <p:nvPr/>
        </p:nvSpPr>
        <p:spPr>
          <a:xfrm>
            <a:off x="5016594" y="2907159"/>
            <a:ext cx="850806" cy="507831"/>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微软雅黑" panose="020B0503020204020204" pitchFamily="34" charset="-122"/>
                <a:ea typeface="微软雅黑" panose="020B0503020204020204" pitchFamily="34" charset="-122"/>
              </a:rPr>
              <a:t>示例</a:t>
            </a:r>
          </a:p>
        </p:txBody>
      </p:sp>
      <p:sp>
        <p:nvSpPr>
          <p:cNvPr id="17" name="矩形 16"/>
          <p:cNvSpPr/>
          <p:nvPr/>
        </p:nvSpPr>
        <p:spPr>
          <a:xfrm>
            <a:off x="6305053" y="2907159"/>
            <a:ext cx="4909047" cy="961289"/>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sz="2000" kern="100" dirty="0">
                <a:solidFill>
                  <a:srgbClr val="1353A2"/>
                </a:solidFill>
                <a:latin typeface="微软雅黑" panose="020B0503020204020204" pitchFamily="34" charset="-122"/>
                <a:ea typeface="微软雅黑" panose="020B0503020204020204" pitchFamily="34" charset="-122"/>
              </a:rPr>
              <a:t>d4 = dict()	</a:t>
            </a:r>
            <a:endParaRPr lang="zh-CN" altLang="zh-CN" sz="2000" kern="100" dirty="0">
              <a:solidFill>
                <a:srgbClr val="1353A2"/>
              </a:solidFill>
              <a:latin typeface="微软雅黑" panose="020B0503020204020204" pitchFamily="34" charset="-122"/>
              <a:ea typeface="微软雅黑" panose="020B0503020204020204" pitchFamily="34" charset="-122"/>
            </a:endParaRPr>
          </a:p>
          <a:p>
            <a:pPr>
              <a:lnSpc>
                <a:spcPct val="150000"/>
              </a:lnSpc>
            </a:pPr>
            <a:r>
              <a:rPr lang="en-US" altLang="zh-CN" sz="2000" kern="100" dirty="0">
                <a:solidFill>
                  <a:srgbClr val="1353A2"/>
                </a:solidFill>
                <a:latin typeface="微软雅黑" panose="020B0503020204020204" pitchFamily="34" charset="-122"/>
                <a:ea typeface="微软雅黑" panose="020B0503020204020204" pitchFamily="34" charset="-122"/>
              </a:rPr>
              <a:t>d5 = dict({'A': '123', 'B': '135'})</a:t>
            </a:r>
            <a:endParaRPr lang="zh-CN" altLang="zh-CN" sz="2000" kern="100" dirty="0">
              <a:solidFill>
                <a:srgbClr val="1353A2"/>
              </a:solidFill>
              <a:latin typeface="微软雅黑" panose="020B0503020204020204" pitchFamily="34" charset="-122"/>
              <a:ea typeface="微软雅黑" panose="020B0503020204020204" pitchFamily="34" charset="-122"/>
            </a:endParaRPr>
          </a:p>
        </p:txBody>
      </p:sp>
      <p:sp>
        <p:nvSpPr>
          <p:cNvPr id="18" name="矩形 17"/>
          <p:cNvSpPr/>
          <p:nvPr/>
        </p:nvSpPr>
        <p:spPr>
          <a:xfrm>
            <a:off x="10363294" y="2907159"/>
            <a:ext cx="850806" cy="507831"/>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微软雅黑" panose="020B0503020204020204" pitchFamily="34" charset="-122"/>
                <a:ea typeface="微软雅黑" panose="020B0503020204020204" pitchFamily="34" charset="-122"/>
              </a:rPr>
              <a:t>示例</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4"/>
          <p:cNvSpPr txBox="1">
            <a:spLocks noChangeArrowheads="1"/>
          </p:cNvSpPr>
          <p:nvPr/>
        </p:nvSpPr>
        <p:spPr bwMode="auto">
          <a:xfrm>
            <a:off x="690401" y="1853454"/>
            <a:ext cx="11010544" cy="58105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90204" pitchFamily="34" charset="0"/>
                <a:ea typeface="宋体" pitchFamily="2" charset="-122"/>
              </a:defRPr>
            </a:lvl2pPr>
            <a:lvl3pPr defTabSz="720725" eaLnBrk="0" hangingPunct="0">
              <a:defRPr sz="1600">
                <a:latin typeface="Arial" panose="020B0604020202090204" pitchFamily="34" charset="0"/>
                <a:ea typeface="宋体" pitchFamily="2" charset="-122"/>
              </a:defRPr>
            </a:lvl3pPr>
            <a:lvl4pPr defTabSz="720725" eaLnBrk="0" hangingPunct="0">
              <a:defRPr sz="1600">
                <a:latin typeface="Arial" panose="020B0604020202090204" pitchFamily="34" charset="0"/>
                <a:ea typeface="宋体" pitchFamily="2" charset="-122"/>
              </a:defRPr>
            </a:lvl4pPr>
            <a:lvl5pPr defTabSz="720725" eaLnBrk="0" hangingPunct="0">
              <a:defRPr sz="1600">
                <a:latin typeface="Arial" panose="020B0604020202090204" pitchFamily="34" charset="0"/>
                <a:ea typeface="宋体" pitchFamily="2" charset="-122"/>
              </a:defRPr>
            </a:lvl5pPr>
            <a:lvl6pPr defTabSz="720725" eaLnBrk="0" fontAlgn="base" hangingPunct="0">
              <a:spcBef>
                <a:spcPct val="0"/>
              </a:spcBef>
              <a:spcAft>
                <a:spcPct val="0"/>
              </a:spcAft>
              <a:defRPr sz="1600">
                <a:latin typeface="Arial" panose="020B0604020202090204" pitchFamily="34" charset="0"/>
                <a:ea typeface="宋体" pitchFamily="2" charset="-122"/>
              </a:defRPr>
            </a:lvl6pPr>
            <a:lvl7pPr defTabSz="720725" eaLnBrk="0" fontAlgn="base" hangingPunct="0">
              <a:spcBef>
                <a:spcPct val="0"/>
              </a:spcBef>
              <a:spcAft>
                <a:spcPct val="0"/>
              </a:spcAft>
              <a:defRPr sz="1600">
                <a:latin typeface="Arial" panose="020B0604020202090204" pitchFamily="34" charset="0"/>
                <a:ea typeface="宋体" pitchFamily="2" charset="-122"/>
              </a:defRPr>
            </a:lvl7pPr>
            <a:lvl8pPr defTabSz="720725" eaLnBrk="0" fontAlgn="base" hangingPunct="0">
              <a:spcBef>
                <a:spcPct val="0"/>
              </a:spcBef>
              <a:spcAft>
                <a:spcPct val="0"/>
              </a:spcAft>
              <a:defRPr sz="1600">
                <a:latin typeface="Arial" panose="020B0604020202090204" pitchFamily="34" charset="0"/>
                <a:ea typeface="宋体" pitchFamily="2" charset="-122"/>
              </a:defRPr>
            </a:lvl8pPr>
            <a:lvl9pPr defTabSz="720725" eaLnBrk="0" fontAlgn="base" hangingPunct="0">
              <a:spcBef>
                <a:spcPct val="0"/>
              </a:spcBef>
              <a:spcAft>
                <a:spcPct val="0"/>
              </a:spcAft>
              <a:defRPr sz="1600">
                <a:latin typeface="Arial" panose="020B0604020202090204" pitchFamily="34" charset="0"/>
                <a:ea typeface="宋体" pitchFamily="2" charset="-122"/>
              </a:defRPr>
            </a:lvl9pPr>
          </a:lstStyle>
          <a:p>
            <a:pPr indent="0">
              <a:lnSpc>
                <a:spcPct val="150000"/>
              </a:lnSpc>
            </a:pPr>
            <a:r>
              <a:rPr lang="zh-CN" altLang="en-US" sz="2400" dirty="0"/>
              <a:t>字典的值可通过“</a:t>
            </a:r>
            <a:r>
              <a:rPr lang="zh-CN" altLang="en-US" sz="2400" dirty="0">
                <a:solidFill>
                  <a:srgbClr val="FF0000"/>
                </a:solidFill>
              </a:rPr>
              <a:t>键</a:t>
            </a:r>
            <a:r>
              <a:rPr lang="zh-CN" altLang="en-US" sz="2400" dirty="0"/>
              <a:t>”或内置方法</a:t>
            </a:r>
            <a:r>
              <a:rPr lang="en-US" altLang="zh-CN" sz="2400" dirty="0">
                <a:solidFill>
                  <a:srgbClr val="FF0000"/>
                </a:solidFill>
              </a:rPr>
              <a:t>get()</a:t>
            </a:r>
            <a:r>
              <a:rPr lang="zh-CN" altLang="en-US" sz="2400" dirty="0"/>
              <a:t>访问。</a:t>
            </a:r>
            <a:endParaRPr lang="en-US" altLang="zh-CN" sz="2400" dirty="0"/>
          </a:p>
        </p:txBody>
      </p:sp>
      <p:sp>
        <p:nvSpPr>
          <p:cNvPr id="2" name="标题 1"/>
          <p:cNvSpPr>
            <a:spLocks noGrp="1"/>
          </p:cNvSpPr>
          <p:nvPr>
            <p:ph type="title" idx="4294967295"/>
          </p:nvPr>
        </p:nvSpPr>
        <p:spPr>
          <a:xfrm>
            <a:off x="1603924" y="488045"/>
            <a:ext cx="7007225" cy="485140"/>
          </a:xfrm>
          <a:noFill/>
          <a:effectLst>
            <a:reflection blurRad="6350" stA="50000" endA="300" endPos="38500" dist="50800" dir="5400000" sy="-100000" algn="bl" rotWithShape="0"/>
          </a:effectLst>
        </p:spPr>
        <p:txBody>
          <a:bodyPr vert="horz" wrap="square" lIns="91440" tIns="45720" rIns="91440" bIns="45720" rtlCol="0" anchor="ctr">
            <a:spAutoFit/>
          </a:bodyPr>
          <a:lstStyle/>
          <a:p>
            <a:r>
              <a:rPr lang="en-US" altLang="zh-CN" sz="3200" dirty="0">
                <a:solidFill>
                  <a:srgbClr val="1353A2"/>
                </a:solidFill>
                <a:latin typeface="微软雅黑" panose="020B0503020204020204" pitchFamily="34" charset="-122"/>
                <a:ea typeface="微软雅黑" panose="020B0503020204020204" pitchFamily="34" charset="-122"/>
                <a:cs typeface="+mn-cs"/>
              </a:rPr>
              <a:t>4.4 </a:t>
            </a:r>
            <a:r>
              <a:rPr lang="zh-CN" altLang="en-US" sz="3200" dirty="0">
                <a:solidFill>
                  <a:srgbClr val="1353A2"/>
                </a:solidFill>
                <a:latin typeface="微软雅黑" panose="020B0503020204020204" pitchFamily="34" charset="-122"/>
                <a:ea typeface="微软雅黑" panose="020B0503020204020204" pitchFamily="34" charset="-122"/>
                <a:cs typeface="+mn-cs"/>
              </a:rPr>
              <a:t>集合（访问）</a:t>
            </a:r>
          </a:p>
        </p:txBody>
      </p:sp>
      <p:grpSp>
        <p:nvGrpSpPr>
          <p:cNvPr id="8" name="组合 7"/>
          <p:cNvGrpSpPr/>
          <p:nvPr/>
        </p:nvGrpSpPr>
        <p:grpSpPr>
          <a:xfrm>
            <a:off x="1270981" y="3030046"/>
            <a:ext cx="4648201" cy="499625"/>
            <a:chOff x="617346" y="3124828"/>
            <a:chExt cx="5797562" cy="499625"/>
          </a:xfrm>
        </p:grpSpPr>
        <p:sp>
          <p:nvSpPr>
            <p:cNvPr id="9" name="矩形 8"/>
            <p:cNvSpPr/>
            <p:nvPr/>
          </p:nvSpPr>
          <p:spPr>
            <a:xfrm>
              <a:off x="617346" y="3124829"/>
              <a:ext cx="5797562" cy="499624"/>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sz="2000" kern="100" dirty="0">
                  <a:solidFill>
                    <a:srgbClr val="1353A2"/>
                  </a:solidFill>
                  <a:latin typeface="微软雅黑" panose="020B0503020204020204" pitchFamily="34" charset="-122"/>
                  <a:ea typeface="微软雅黑" panose="020B0503020204020204" pitchFamily="34" charset="-122"/>
                </a:rPr>
                <a:t>d2 = dict({'A': '123', 'B': '135'})</a:t>
              </a:r>
            </a:p>
          </p:txBody>
        </p:sp>
        <p:sp>
          <p:nvSpPr>
            <p:cNvPr id="10" name="矩形 9"/>
            <p:cNvSpPr/>
            <p:nvPr/>
          </p:nvSpPr>
          <p:spPr>
            <a:xfrm>
              <a:off x="5405087" y="3124828"/>
              <a:ext cx="1009821" cy="458909"/>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微软雅黑" panose="020B0503020204020204" pitchFamily="34" charset="-122"/>
                  <a:ea typeface="微软雅黑" panose="020B0503020204020204" pitchFamily="34" charset="-122"/>
                </a:rPr>
                <a:t>示例</a:t>
              </a:r>
            </a:p>
          </p:txBody>
        </p:sp>
      </p:grpSp>
      <p:grpSp>
        <p:nvGrpSpPr>
          <p:cNvPr id="11" name="组合 10"/>
          <p:cNvGrpSpPr/>
          <p:nvPr/>
        </p:nvGrpSpPr>
        <p:grpSpPr>
          <a:xfrm>
            <a:off x="1270981" y="3936617"/>
            <a:ext cx="4648201" cy="499625"/>
            <a:chOff x="617346" y="3124828"/>
            <a:chExt cx="5797562" cy="499625"/>
          </a:xfrm>
        </p:grpSpPr>
        <p:sp>
          <p:nvSpPr>
            <p:cNvPr id="12" name="矩形 11"/>
            <p:cNvSpPr/>
            <p:nvPr/>
          </p:nvSpPr>
          <p:spPr>
            <a:xfrm>
              <a:off x="617346" y="3124829"/>
              <a:ext cx="5797562" cy="499624"/>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sz="2000" kern="100" dirty="0">
                  <a:solidFill>
                    <a:srgbClr val="1353A2"/>
                  </a:solidFill>
                  <a:latin typeface="微软雅黑" panose="020B0503020204020204" pitchFamily="34" charset="-122"/>
                  <a:ea typeface="微软雅黑" panose="020B0503020204020204" pitchFamily="34" charset="-122"/>
                </a:rPr>
                <a:t>d2['A']</a:t>
              </a:r>
            </a:p>
          </p:txBody>
        </p:sp>
        <p:sp>
          <p:nvSpPr>
            <p:cNvPr id="13" name="矩形 12"/>
            <p:cNvSpPr/>
            <p:nvPr/>
          </p:nvSpPr>
          <p:spPr>
            <a:xfrm>
              <a:off x="5402568" y="3124828"/>
              <a:ext cx="1012340" cy="458909"/>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微软雅黑" panose="020B0503020204020204" pitchFamily="34" charset="-122"/>
                  <a:ea typeface="微软雅黑" panose="020B0503020204020204" pitchFamily="34" charset="-122"/>
                </a:rPr>
                <a:t>键</a:t>
              </a:r>
            </a:p>
          </p:txBody>
        </p:sp>
      </p:grpSp>
      <p:grpSp>
        <p:nvGrpSpPr>
          <p:cNvPr id="17" name="组合 16"/>
          <p:cNvGrpSpPr/>
          <p:nvPr/>
        </p:nvGrpSpPr>
        <p:grpSpPr>
          <a:xfrm>
            <a:off x="1270979" y="4867036"/>
            <a:ext cx="4648203" cy="507832"/>
            <a:chOff x="617346" y="3124828"/>
            <a:chExt cx="5797562" cy="507832"/>
          </a:xfrm>
        </p:grpSpPr>
        <p:sp>
          <p:nvSpPr>
            <p:cNvPr id="18" name="矩形 17"/>
            <p:cNvSpPr/>
            <p:nvPr/>
          </p:nvSpPr>
          <p:spPr>
            <a:xfrm>
              <a:off x="617346" y="3124829"/>
              <a:ext cx="5797562" cy="507831"/>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sz="2000" kern="100" dirty="0">
                  <a:solidFill>
                    <a:srgbClr val="1353A2"/>
                  </a:solidFill>
                  <a:latin typeface="微软雅黑" panose="020B0503020204020204" pitchFamily="34" charset="-122"/>
                  <a:ea typeface="微软雅黑" panose="020B0503020204020204" pitchFamily="34" charset="-122"/>
                </a:rPr>
                <a:t>d2.get('B')</a:t>
              </a:r>
            </a:p>
          </p:txBody>
        </p:sp>
        <p:sp>
          <p:nvSpPr>
            <p:cNvPr id="19" name="矩形 18"/>
            <p:cNvSpPr/>
            <p:nvPr/>
          </p:nvSpPr>
          <p:spPr>
            <a:xfrm>
              <a:off x="5402570" y="3124828"/>
              <a:ext cx="1012338" cy="507832"/>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latin typeface="微软雅黑" panose="020B0503020204020204" pitchFamily="34" charset="-122"/>
                  <a:ea typeface="微软雅黑" panose="020B0503020204020204" pitchFamily="34" charset="-122"/>
                </a:rPr>
                <a:t>get()</a:t>
              </a:r>
              <a:endParaRPr lang="zh-CN" altLang="en-US" sz="2000" dirty="0">
                <a:latin typeface="微软雅黑" panose="020B0503020204020204" pitchFamily="34" charset="-122"/>
                <a:ea typeface="微软雅黑" panose="020B0503020204020204" pitchFamily="34" charset="-122"/>
              </a:endParaRPr>
            </a:p>
          </p:txBody>
        </p:sp>
      </p:grpSp>
      <p:sp>
        <p:nvSpPr>
          <p:cNvPr id="20" name="右箭头 19"/>
          <p:cNvSpPr/>
          <p:nvPr/>
        </p:nvSpPr>
        <p:spPr>
          <a:xfrm>
            <a:off x="6357332" y="3936618"/>
            <a:ext cx="809625" cy="458908"/>
          </a:xfrm>
          <a:prstGeom prst="rightArrow">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右箭头 20"/>
          <p:cNvSpPr/>
          <p:nvPr/>
        </p:nvSpPr>
        <p:spPr>
          <a:xfrm>
            <a:off x="6357331" y="4883647"/>
            <a:ext cx="809625" cy="458908"/>
          </a:xfrm>
          <a:prstGeom prst="rightArrow">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7312792" y="3981405"/>
            <a:ext cx="776175" cy="369332"/>
          </a:xfrm>
          <a:prstGeom prst="rect">
            <a:avLst/>
          </a:prstGeom>
        </p:spPr>
        <p:txBody>
          <a:bodyPr wrap="none">
            <a:spAutoFit/>
          </a:bodyPr>
          <a:lstStyle/>
          <a:p>
            <a:r>
              <a:rPr lang="en-US" altLang="zh-CN" kern="100" dirty="0">
                <a:solidFill>
                  <a:srgbClr val="1353A2"/>
                </a:solidFill>
                <a:latin typeface="微软雅黑" panose="020B0503020204020204" pitchFamily="34" charset="-122"/>
                <a:ea typeface="微软雅黑" panose="020B0503020204020204" pitchFamily="34" charset="-122"/>
              </a:rPr>
              <a:t>'123' </a:t>
            </a:r>
            <a:endParaRPr lang="zh-CN" altLang="en-US" dirty="0"/>
          </a:p>
        </p:txBody>
      </p:sp>
      <p:sp>
        <p:nvSpPr>
          <p:cNvPr id="23" name="矩形 22"/>
          <p:cNvSpPr/>
          <p:nvPr/>
        </p:nvSpPr>
        <p:spPr>
          <a:xfrm>
            <a:off x="7312792" y="4928435"/>
            <a:ext cx="707245" cy="369332"/>
          </a:xfrm>
          <a:prstGeom prst="rect">
            <a:avLst/>
          </a:prstGeom>
        </p:spPr>
        <p:txBody>
          <a:bodyPr wrap="none">
            <a:spAutoFit/>
          </a:bodyPr>
          <a:lstStyle/>
          <a:p>
            <a:r>
              <a:rPr lang="en-US" altLang="zh-CN" kern="100" dirty="0">
                <a:solidFill>
                  <a:srgbClr val="1353A2"/>
                </a:solidFill>
                <a:latin typeface="微软雅黑" panose="020B0503020204020204" pitchFamily="34" charset="-122"/>
                <a:ea typeface="微软雅黑" panose="020B0503020204020204" pitchFamily="34" charset="-122"/>
              </a:rPr>
              <a:t>'135'</a:t>
            </a:r>
            <a:endParaRPr lang="zh-CN" altLang="en-US" dirty="0"/>
          </a:p>
        </p:txBody>
      </p:sp>
      <p:pic>
        <p:nvPicPr>
          <p:cNvPr id="24" name="Picture 2" descr="https://timgsa.baidu.com/timg?image&amp;quality=80&amp;size=b9999_10000&amp;sec=1588671986290&amp;di=87668495e0ed0f9d290ea5eaa11aa746&amp;imgtype=0&amp;src=http%3A%2F%2Fhbimg.b0.upaiyun.com%2F7a2c4c17d259bc80e3d90b1c548b59cfa17b0043a311-iybzy4_fw65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13810" y="2477105"/>
            <a:ext cx="2538390" cy="337793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barn(inVertical)">
                                      <p:cBhvr>
                                        <p:cTn id="15" dur="500"/>
                                        <p:tgtEl>
                                          <p:spTgt spid="22"/>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barn(inVertical)">
                                      <p:cBhvr>
                                        <p:cTn id="20" dur="500"/>
                                        <p:tgtEl>
                                          <p:spTgt spid="1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left)">
                                      <p:cBhvr>
                                        <p:cTn id="25" dur="500"/>
                                        <p:tgtEl>
                                          <p:spTgt spid="21"/>
                                        </p:tgtEl>
                                      </p:cBhvr>
                                    </p:animEffect>
                                  </p:childTnLst>
                                </p:cTn>
                              </p:par>
                            </p:childTnLst>
                          </p:cTn>
                        </p:par>
                        <p:par>
                          <p:cTn id="26" fill="hold">
                            <p:stCondLst>
                              <p:cond delay="500"/>
                            </p:stCondLst>
                            <p:childTnLst>
                              <p:par>
                                <p:cTn id="27" presetID="16" presetClass="entr" presetSubtype="21"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barn(inVertical)">
                                      <p:cBhvr>
                                        <p:cTn id="2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bldLvl="0" animBg="1"/>
      <p:bldP spid="22" grpId="0"/>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38"/>
          <p:cNvSpPr>
            <a:spLocks noChangeArrowheads="1"/>
          </p:cNvSpPr>
          <p:nvPr/>
        </p:nvSpPr>
        <p:spPr bwMode="auto">
          <a:xfrm>
            <a:off x="1328006" y="1533315"/>
            <a:ext cx="3055227" cy="707886"/>
          </a:xfrm>
          <a:prstGeom prst="roundRect">
            <a:avLst>
              <a:gd name="adj" fmla="val 16667"/>
            </a:avLst>
          </a:prstGeom>
          <a:solidFill>
            <a:srgbClr val="0C388F"/>
          </a:solidFill>
          <a:ln w="9525" algn="ctr">
            <a:noFill/>
            <a:miter lim="800000"/>
          </a:ln>
          <a:effectLst/>
        </p:spPr>
        <p:txBody>
          <a:bodyPr wrap="none" anchor="ctr"/>
          <a:lstStyle/>
          <a:p>
            <a:pPr algn="ctr">
              <a:defRPr/>
            </a:pPr>
            <a:r>
              <a:rPr lang="zh-CN" altLang="en-US" sz="2160" b="1" kern="0" dirty="0">
                <a:solidFill>
                  <a:srgbClr val="FFFFFF"/>
                </a:solidFill>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知识目标</a:t>
            </a:r>
          </a:p>
        </p:txBody>
      </p:sp>
      <p:sp>
        <p:nvSpPr>
          <p:cNvPr id="5" name="AutoShape 38"/>
          <p:cNvSpPr>
            <a:spLocks noChangeArrowheads="1"/>
          </p:cNvSpPr>
          <p:nvPr/>
        </p:nvSpPr>
        <p:spPr bwMode="auto">
          <a:xfrm>
            <a:off x="4775428" y="1533316"/>
            <a:ext cx="3055227" cy="707886"/>
          </a:xfrm>
          <a:prstGeom prst="roundRect">
            <a:avLst>
              <a:gd name="adj" fmla="val 16667"/>
            </a:avLst>
          </a:prstGeom>
          <a:solidFill>
            <a:srgbClr val="FFC000"/>
          </a:solidFill>
          <a:ln w="9525" algn="ctr">
            <a:noFill/>
            <a:miter lim="800000"/>
          </a:ln>
          <a:effectLst/>
        </p:spPr>
        <p:txBody>
          <a:bodyPr wrap="none" anchor="ctr"/>
          <a:lstStyle/>
          <a:p>
            <a:pPr algn="ctr">
              <a:defRPr/>
            </a:pPr>
            <a:r>
              <a:rPr lang="zh-CN" altLang="en-US" sz="2160" b="1" kern="0" dirty="0">
                <a:solidFill>
                  <a:srgbClr val="FFFFFF"/>
                </a:solidFill>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技能目标</a:t>
            </a:r>
          </a:p>
        </p:txBody>
      </p:sp>
      <p:sp>
        <p:nvSpPr>
          <p:cNvPr id="6" name="AutoShape 38"/>
          <p:cNvSpPr>
            <a:spLocks noChangeArrowheads="1"/>
          </p:cNvSpPr>
          <p:nvPr/>
        </p:nvSpPr>
        <p:spPr bwMode="auto">
          <a:xfrm>
            <a:off x="8222615" y="1533525"/>
            <a:ext cx="3592195" cy="724535"/>
          </a:xfrm>
          <a:prstGeom prst="roundRect">
            <a:avLst>
              <a:gd name="adj" fmla="val 16667"/>
            </a:avLst>
          </a:prstGeom>
          <a:solidFill>
            <a:srgbClr val="0C388F"/>
          </a:solidFill>
          <a:ln w="9525" algn="ctr">
            <a:noFill/>
            <a:miter lim="800000"/>
          </a:ln>
          <a:effectLst/>
        </p:spPr>
        <p:txBody>
          <a:bodyPr wrap="none" anchor="ctr"/>
          <a:lstStyle/>
          <a:p>
            <a:pPr algn="ctr">
              <a:defRPr/>
            </a:pPr>
            <a:r>
              <a:rPr lang="zh-CN" altLang="en-US" sz="2160" b="1" kern="0" dirty="0">
                <a:solidFill>
                  <a:srgbClr val="FFFFFF"/>
                </a:solidFill>
                <a:effectLst>
                  <a:outerShdw blurRad="38100" dist="38100" dir="2700000" algn="tl">
                    <a:srgbClr val="000000">
                      <a:alpha val="43137"/>
                    </a:srgbClr>
                  </a:outerShdw>
                </a:effectLst>
                <a:latin typeface="Arial" panose="020B0604020202090204" pitchFamily="34" charset="0"/>
                <a:ea typeface="微软雅黑" panose="020B0503020204020204" pitchFamily="34" charset="-122"/>
                <a:cs typeface="Arial" panose="020B0604020202090204" pitchFamily="34" charset="0"/>
              </a:rPr>
              <a:t>素养目标</a:t>
            </a:r>
          </a:p>
        </p:txBody>
      </p:sp>
      <p:grpSp>
        <p:nvGrpSpPr>
          <p:cNvPr id="7" name="组合 6"/>
          <p:cNvGrpSpPr/>
          <p:nvPr/>
        </p:nvGrpSpPr>
        <p:grpSpPr>
          <a:xfrm>
            <a:off x="8222637" y="2332249"/>
            <a:ext cx="3591560" cy="3608070"/>
            <a:chOff x="8109953" y="1866216"/>
            <a:chExt cx="3591560" cy="3807803"/>
          </a:xfrm>
        </p:grpSpPr>
        <p:sp>
          <p:nvSpPr>
            <p:cNvPr id="8" name="AutoShape 39"/>
            <p:cNvSpPr>
              <a:spLocks noChangeArrowheads="1"/>
            </p:cNvSpPr>
            <p:nvPr/>
          </p:nvSpPr>
          <p:spPr bwMode="auto">
            <a:xfrm>
              <a:off x="8109953" y="1866216"/>
              <a:ext cx="3591560" cy="3741458"/>
            </a:xfrm>
            <a:prstGeom prst="roundRect">
              <a:avLst>
                <a:gd name="adj" fmla="val 2872"/>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ln>
            <a:effectLst/>
          </p:spPr>
          <p:txBody>
            <a:bodyPr vert="horz" wrap="none" lIns="109728" tIns="54864" rIns="109728" bIns="54864" numCol="1" anchor="ctr" anchorCtr="0" compatLnSpc="1"/>
            <a:lstStyle/>
            <a:p>
              <a:pPr algn="ctr">
                <a:lnSpc>
                  <a:spcPct val="150000"/>
                </a:lnSpc>
                <a:buClr>
                  <a:srgbClr val="007EEA"/>
                </a:buClr>
                <a:defRPr/>
              </a:pPr>
              <a:endParaRPr lang="zh-CN" altLang="en-US" sz="1680" kern="0" dirty="0">
                <a:solidFill>
                  <a:srgbClr val="000000"/>
                </a:solidFill>
                <a:latin typeface="微软雅黑"/>
                <a:ea typeface="微软雅黑"/>
              </a:endParaRPr>
            </a:p>
          </p:txBody>
        </p:sp>
        <p:sp>
          <p:nvSpPr>
            <p:cNvPr id="9" name="矩形 8"/>
            <p:cNvSpPr/>
            <p:nvPr/>
          </p:nvSpPr>
          <p:spPr>
            <a:xfrm>
              <a:off x="8180438" y="2086026"/>
              <a:ext cx="3488690" cy="3587993"/>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a:spAutoFit/>
            </a:bodyPr>
            <a:lstStyle/>
            <a:p>
              <a:pPr marL="342900" indent="-342900">
                <a:lnSpc>
                  <a:spcPts val="3000"/>
                </a:lnSpc>
                <a:spcAft>
                  <a:spcPts val="600"/>
                </a:spcAft>
                <a:buClr>
                  <a:srgbClr val="007EEA"/>
                </a:buClr>
                <a:buAutoNum type="arabicPeriod"/>
                <a:defRPr/>
              </a:pPr>
              <a:r>
                <a:rPr sz="1600" kern="0" dirty="0">
                  <a:solidFill>
                    <a:schemeClr val="tx1">
                      <a:lumMod val="65000"/>
                      <a:lumOff val="35000"/>
                    </a:schemeClr>
                  </a:solidFill>
                  <a:latin typeface="微软雅黑"/>
                  <a:ea typeface="微软雅黑"/>
                </a:rPr>
                <a:t>能够根据不同的数据处理需求，选择合适的数据结构</a:t>
              </a:r>
            </a:p>
            <a:p>
              <a:pPr marL="342900" indent="-342900">
                <a:lnSpc>
                  <a:spcPts val="3000"/>
                </a:lnSpc>
                <a:spcAft>
                  <a:spcPts val="600"/>
                </a:spcAft>
                <a:buClr>
                  <a:srgbClr val="007EEA"/>
                </a:buClr>
                <a:buAutoNum type="arabicPeriod"/>
                <a:defRPr/>
              </a:pPr>
              <a:r>
                <a:rPr sz="1600" kern="0" dirty="0">
                  <a:solidFill>
                    <a:schemeClr val="tx1">
                      <a:lumMod val="65000"/>
                      <a:lumOff val="35000"/>
                    </a:schemeClr>
                  </a:solidFill>
                  <a:latin typeface="微软雅黑"/>
                  <a:ea typeface="微软雅黑"/>
                </a:rPr>
                <a:t>具备良好的编码风格和习惯，编写的代码便于他人理解和维护</a:t>
              </a:r>
            </a:p>
            <a:p>
              <a:pPr marL="342900" indent="-342900">
                <a:lnSpc>
                  <a:spcPts val="3000"/>
                </a:lnSpc>
                <a:spcAft>
                  <a:spcPts val="600"/>
                </a:spcAft>
                <a:buClr>
                  <a:srgbClr val="007EEA"/>
                </a:buClr>
                <a:buAutoNum type="arabicPeriod"/>
                <a:defRPr/>
              </a:pPr>
              <a:r>
                <a:rPr sz="1600" kern="0" dirty="0">
                  <a:solidFill>
                    <a:schemeClr val="tx1">
                      <a:lumMod val="65000"/>
                      <a:lumOff val="35000"/>
                    </a:schemeClr>
                  </a:solidFill>
                  <a:latin typeface="微软雅黑"/>
                  <a:ea typeface="微软雅黑"/>
                </a:rPr>
                <a:t>具有逻辑思维能力和问题解决能力，通过编写程序解决实际问题</a:t>
              </a:r>
            </a:p>
            <a:p>
              <a:pPr marL="342900" indent="-342900">
                <a:lnSpc>
                  <a:spcPts val="3000"/>
                </a:lnSpc>
                <a:spcAft>
                  <a:spcPts val="600"/>
                </a:spcAft>
                <a:buClr>
                  <a:srgbClr val="007EEA"/>
                </a:buClr>
                <a:buAutoNum type="arabicPeriod"/>
                <a:defRPr/>
              </a:pPr>
              <a:r>
                <a:rPr sz="1600" kern="0" dirty="0">
                  <a:solidFill>
                    <a:schemeClr val="tx1">
                      <a:lumMod val="65000"/>
                      <a:lumOff val="35000"/>
                    </a:schemeClr>
                  </a:solidFill>
                  <a:latin typeface="微软雅黑"/>
                  <a:ea typeface="微软雅黑"/>
                </a:rPr>
                <a:t>能够通过查阅官方文档、社区论坛或搜索引擎等渠道解决问题</a:t>
              </a:r>
            </a:p>
          </p:txBody>
        </p:sp>
      </p:grpSp>
      <p:grpSp>
        <p:nvGrpSpPr>
          <p:cNvPr id="10" name="组合 9"/>
          <p:cNvGrpSpPr/>
          <p:nvPr/>
        </p:nvGrpSpPr>
        <p:grpSpPr>
          <a:xfrm>
            <a:off x="1328006" y="2315544"/>
            <a:ext cx="3055227" cy="3544929"/>
            <a:chOff x="1215322" y="1849511"/>
            <a:chExt cx="3055440" cy="3741167"/>
          </a:xfrm>
        </p:grpSpPr>
        <p:sp>
          <p:nvSpPr>
            <p:cNvPr id="11" name="AutoShape 39"/>
            <p:cNvSpPr>
              <a:spLocks noChangeArrowheads="1"/>
            </p:cNvSpPr>
            <p:nvPr/>
          </p:nvSpPr>
          <p:spPr bwMode="auto">
            <a:xfrm>
              <a:off x="1215322" y="1849511"/>
              <a:ext cx="3055440" cy="3741167"/>
            </a:xfrm>
            <a:prstGeom prst="roundRect">
              <a:avLst>
                <a:gd name="adj" fmla="val 2872"/>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ln>
            <a:effectLst/>
          </p:spPr>
          <p:txBody>
            <a:bodyPr vert="horz" wrap="none" lIns="109728" tIns="54864" rIns="109728" bIns="54864" numCol="1" anchor="ctr" anchorCtr="0" compatLnSpc="1"/>
            <a:lstStyle/>
            <a:p>
              <a:pPr>
                <a:lnSpc>
                  <a:spcPts val="2000"/>
                </a:lnSpc>
                <a:buClr>
                  <a:srgbClr val="007EEA"/>
                </a:buClr>
                <a:defRPr/>
              </a:pPr>
              <a:endParaRPr lang="zh-CN" altLang="en-US" sz="1680" kern="0" dirty="0">
                <a:solidFill>
                  <a:srgbClr val="000000"/>
                </a:solidFill>
                <a:latin typeface="微软雅黑"/>
                <a:ea typeface="微软雅黑"/>
              </a:endParaRPr>
            </a:p>
          </p:txBody>
        </p:sp>
        <p:sp>
          <p:nvSpPr>
            <p:cNvPr id="12" name="矩形 11"/>
            <p:cNvSpPr/>
            <p:nvPr/>
          </p:nvSpPr>
          <p:spPr>
            <a:xfrm>
              <a:off x="1305660" y="2023509"/>
              <a:ext cx="2874549" cy="3155075"/>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a:spAutoFit/>
            </a:bodyPr>
            <a:lstStyle/>
            <a:p>
              <a:pPr marL="342900" indent="-342900">
                <a:lnSpc>
                  <a:spcPts val="2600"/>
                </a:lnSpc>
                <a:spcAft>
                  <a:spcPts val="600"/>
                </a:spcAft>
                <a:buClr>
                  <a:srgbClr val="007EEA"/>
                </a:buClr>
                <a:buAutoNum type="arabicPeriod"/>
                <a:defRPr/>
              </a:pPr>
              <a:r>
                <a:rPr sz="1600" kern="0" dirty="0">
                  <a:solidFill>
                    <a:schemeClr val="tx1">
                      <a:lumMod val="65000"/>
                      <a:lumOff val="35000"/>
                    </a:schemeClr>
                  </a:solidFill>
                  <a:latin typeface="微软雅黑"/>
                  <a:ea typeface="微软雅黑"/>
                </a:rPr>
                <a:t>掌握列表的创建、索引访问和切片操作</a:t>
              </a:r>
            </a:p>
            <a:p>
              <a:pPr marL="342900" indent="-342900">
                <a:lnSpc>
                  <a:spcPts val="2600"/>
                </a:lnSpc>
                <a:spcAft>
                  <a:spcPts val="600"/>
                </a:spcAft>
                <a:buClr>
                  <a:srgbClr val="007EEA"/>
                </a:buClr>
                <a:buAutoNum type="arabicPeriod"/>
                <a:defRPr/>
              </a:pPr>
              <a:r>
                <a:rPr sz="1600" kern="0" dirty="0">
                  <a:solidFill>
                    <a:schemeClr val="tx1">
                      <a:lumMod val="65000"/>
                      <a:lumOff val="35000"/>
                    </a:schemeClr>
                  </a:solidFill>
                  <a:latin typeface="微软雅黑"/>
                  <a:ea typeface="微软雅黑"/>
                </a:rPr>
                <a:t>熟练使用列表的常见方法和函数</a:t>
              </a:r>
            </a:p>
            <a:p>
              <a:pPr marL="342900" indent="-342900">
                <a:lnSpc>
                  <a:spcPts val="2600"/>
                </a:lnSpc>
                <a:spcAft>
                  <a:spcPts val="600"/>
                </a:spcAft>
                <a:buClr>
                  <a:srgbClr val="007EEA"/>
                </a:buClr>
                <a:buAutoNum type="arabicPeriod"/>
                <a:defRPr/>
              </a:pPr>
              <a:r>
                <a:rPr sz="1600" kern="0" dirty="0">
                  <a:solidFill>
                    <a:schemeClr val="tx1">
                      <a:lumMod val="65000"/>
                      <a:lumOff val="35000"/>
                    </a:schemeClr>
                  </a:solidFill>
                  <a:latin typeface="微软雅黑"/>
                  <a:ea typeface="微软雅黑"/>
                </a:rPr>
                <a:t>理解元组和集合的定义和使用方法</a:t>
              </a:r>
            </a:p>
            <a:p>
              <a:pPr marL="342900" indent="-342900">
                <a:lnSpc>
                  <a:spcPts val="2600"/>
                </a:lnSpc>
                <a:spcAft>
                  <a:spcPts val="600"/>
                </a:spcAft>
                <a:buClr>
                  <a:srgbClr val="007EEA"/>
                </a:buClr>
                <a:buAutoNum type="arabicPeriod"/>
                <a:defRPr/>
              </a:pPr>
              <a:r>
                <a:rPr sz="1600" kern="0" dirty="0">
                  <a:solidFill>
                    <a:schemeClr val="tx1">
                      <a:lumMod val="65000"/>
                      <a:lumOff val="35000"/>
                    </a:schemeClr>
                  </a:solidFill>
                  <a:latin typeface="微软雅黑"/>
                  <a:ea typeface="微软雅黑"/>
                </a:rPr>
                <a:t>理解字典的基本概念，掌握字典的常见操作</a:t>
              </a:r>
            </a:p>
          </p:txBody>
        </p:sp>
      </p:grpSp>
      <p:grpSp>
        <p:nvGrpSpPr>
          <p:cNvPr id="13" name="组合 12"/>
          <p:cNvGrpSpPr/>
          <p:nvPr/>
        </p:nvGrpSpPr>
        <p:grpSpPr>
          <a:xfrm>
            <a:off x="4775428" y="2332250"/>
            <a:ext cx="3055227" cy="3544930"/>
            <a:chOff x="4742382" y="1866216"/>
            <a:chExt cx="3055227" cy="3741167"/>
          </a:xfrm>
        </p:grpSpPr>
        <p:sp>
          <p:nvSpPr>
            <p:cNvPr id="14" name="AutoShape 39"/>
            <p:cNvSpPr>
              <a:spLocks noChangeArrowheads="1"/>
            </p:cNvSpPr>
            <p:nvPr/>
          </p:nvSpPr>
          <p:spPr bwMode="auto">
            <a:xfrm>
              <a:off x="4742382" y="1866216"/>
              <a:ext cx="3055227" cy="3741167"/>
            </a:xfrm>
            <a:prstGeom prst="roundRect">
              <a:avLst>
                <a:gd name="adj" fmla="val 2872"/>
              </a:avLst>
            </a:prstGeom>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ln>
            <a:effectLst/>
          </p:spPr>
          <p:txBody>
            <a:bodyPr vert="horz" wrap="none" lIns="109728" tIns="54864" rIns="109728" bIns="54864" numCol="1" anchor="ctr" anchorCtr="0" compatLnSpc="1"/>
            <a:lstStyle/>
            <a:p>
              <a:pPr>
                <a:lnSpc>
                  <a:spcPts val="2000"/>
                </a:lnSpc>
                <a:buClr>
                  <a:srgbClr val="007EEA"/>
                </a:buClr>
                <a:defRPr/>
              </a:pPr>
              <a:endParaRPr lang="en-US" altLang="zh-CN" sz="1680" kern="0" dirty="0">
                <a:solidFill>
                  <a:srgbClr val="000000"/>
                </a:solidFill>
                <a:latin typeface="微软雅黑"/>
                <a:ea typeface="微软雅黑"/>
              </a:endParaRPr>
            </a:p>
          </p:txBody>
        </p:sp>
        <p:sp>
          <p:nvSpPr>
            <p:cNvPr id="15" name="矩形 14"/>
            <p:cNvSpPr/>
            <p:nvPr/>
          </p:nvSpPr>
          <p:spPr>
            <a:xfrm>
              <a:off x="4753083" y="2086011"/>
              <a:ext cx="2874549" cy="1314168"/>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square">
              <a:spAutoFit/>
            </a:bodyPr>
            <a:lstStyle/>
            <a:p>
              <a:pPr marL="342900" indent="-342900">
                <a:lnSpc>
                  <a:spcPts val="3000"/>
                </a:lnSpc>
                <a:spcAft>
                  <a:spcPts val="600"/>
                </a:spcAft>
                <a:buClr>
                  <a:srgbClr val="007EEA"/>
                </a:buClr>
                <a:buAutoNum type="arabicPeriod"/>
                <a:defRPr/>
              </a:pPr>
              <a:r>
                <a:rPr sz="1600" kern="0" dirty="0">
                  <a:solidFill>
                    <a:schemeClr val="tx1">
                      <a:lumMod val="65000"/>
                      <a:lumOff val="35000"/>
                    </a:schemeClr>
                  </a:solidFill>
                  <a:latin typeface="微软雅黑"/>
                  <a:ea typeface="微软雅黑"/>
                </a:rPr>
                <a:t>能够利用列表、元组和字典等数据结构实现信息存储和查询</a:t>
              </a:r>
            </a:p>
          </p:txBody>
        </p:sp>
      </p:grpSp>
      <p:sp>
        <p:nvSpPr>
          <p:cNvPr id="16" name="标题 1"/>
          <p:cNvSpPr>
            <a:spLocks noChangeArrowheads="1"/>
          </p:cNvSpPr>
          <p:nvPr/>
        </p:nvSpPr>
        <p:spPr bwMode="auto">
          <a:xfrm>
            <a:off x="1821657" y="256591"/>
            <a:ext cx="2392124" cy="707886"/>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lang="zh-CN" altLang="en-US" sz="4000" dirty="0">
                <a:solidFill>
                  <a:srgbClr val="1353A2"/>
                </a:solidFill>
                <a:latin typeface="微软雅黑" panose="020B0503020204020204" pitchFamily="34" charset="-122"/>
                <a:ea typeface="微软雅黑" panose="020B0503020204020204" pitchFamily="34" charset="-122"/>
                <a:sym typeface="宋体" charset="0"/>
              </a:rPr>
              <a:t>任务</a:t>
            </a:r>
            <a:r>
              <a:rPr kumimoji="0" lang="zh-CN" altLang="en-US" sz="4000" dirty="0">
                <a:solidFill>
                  <a:srgbClr val="1353A2"/>
                </a:solidFill>
                <a:latin typeface="微软雅黑" panose="020B0503020204020204" pitchFamily="34" charset="-122"/>
                <a:ea typeface="微软雅黑" panose="020B0503020204020204" pitchFamily="34" charset="-122"/>
                <a:sym typeface="宋体" charset="0"/>
              </a:rPr>
              <a:t>目标</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par>
                                <p:cTn id="16" presetID="22" presetClass="entr" presetSubtype="8"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par>
                                <p:cTn id="24" presetID="22" presetClass="entr" presetSubtype="8"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par>
                                <p:cTn id="27" presetID="26" presetClass="emph" presetSubtype="0" fill="hold" nodeType="withEffect">
                                  <p:stCondLst>
                                    <p:cond delay="0"/>
                                  </p:stCondLst>
                                  <p:childTnLst>
                                    <p:animEffect transition="out" filter="fade">
                                      <p:cBhvr>
                                        <p:cTn id="28" dur="500" tmFilter="0, 0; .2, .5; .8, .5; 1, 0"/>
                                        <p:tgtEl>
                                          <p:spTgt spid="16"/>
                                        </p:tgtEl>
                                      </p:cBhvr>
                                    </p:animEffect>
                                    <p:animScale>
                                      <p:cBhvr>
                                        <p:cTn id="29" dur="250" autoRev="1" fill="hold"/>
                                        <p:tgtEl>
                                          <p:spTgt spid="1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4"/>
          <p:cNvSpPr txBox="1">
            <a:spLocks noChangeArrowheads="1"/>
          </p:cNvSpPr>
          <p:nvPr/>
        </p:nvSpPr>
        <p:spPr bwMode="auto">
          <a:xfrm>
            <a:off x="590053" y="1296060"/>
            <a:ext cx="11010544" cy="120032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90204" pitchFamily="34" charset="0"/>
                <a:ea typeface="宋体" pitchFamily="2" charset="-122"/>
              </a:defRPr>
            </a:lvl2pPr>
            <a:lvl3pPr defTabSz="720725" eaLnBrk="0" hangingPunct="0">
              <a:defRPr sz="1600">
                <a:latin typeface="Arial" panose="020B0604020202090204" pitchFamily="34" charset="0"/>
                <a:ea typeface="宋体" pitchFamily="2" charset="-122"/>
              </a:defRPr>
            </a:lvl3pPr>
            <a:lvl4pPr defTabSz="720725" eaLnBrk="0" hangingPunct="0">
              <a:defRPr sz="1600">
                <a:latin typeface="Arial" panose="020B0604020202090204" pitchFamily="34" charset="0"/>
                <a:ea typeface="宋体" pitchFamily="2" charset="-122"/>
              </a:defRPr>
            </a:lvl4pPr>
            <a:lvl5pPr defTabSz="720725" eaLnBrk="0" hangingPunct="0">
              <a:defRPr sz="1600">
                <a:latin typeface="Arial" panose="020B0604020202090204" pitchFamily="34" charset="0"/>
                <a:ea typeface="宋体" pitchFamily="2" charset="-122"/>
              </a:defRPr>
            </a:lvl5pPr>
            <a:lvl6pPr defTabSz="720725" eaLnBrk="0" fontAlgn="base" hangingPunct="0">
              <a:spcBef>
                <a:spcPct val="0"/>
              </a:spcBef>
              <a:spcAft>
                <a:spcPct val="0"/>
              </a:spcAft>
              <a:defRPr sz="1600">
                <a:latin typeface="Arial" panose="020B0604020202090204" pitchFamily="34" charset="0"/>
                <a:ea typeface="宋体" pitchFamily="2" charset="-122"/>
              </a:defRPr>
            </a:lvl6pPr>
            <a:lvl7pPr defTabSz="720725" eaLnBrk="0" fontAlgn="base" hangingPunct="0">
              <a:spcBef>
                <a:spcPct val="0"/>
              </a:spcBef>
              <a:spcAft>
                <a:spcPct val="0"/>
              </a:spcAft>
              <a:defRPr sz="1600">
                <a:latin typeface="Arial" panose="020B0604020202090204" pitchFamily="34" charset="0"/>
                <a:ea typeface="宋体" pitchFamily="2" charset="-122"/>
              </a:defRPr>
            </a:lvl7pPr>
            <a:lvl8pPr defTabSz="720725" eaLnBrk="0" fontAlgn="base" hangingPunct="0">
              <a:spcBef>
                <a:spcPct val="0"/>
              </a:spcBef>
              <a:spcAft>
                <a:spcPct val="0"/>
              </a:spcAft>
              <a:defRPr sz="1600">
                <a:latin typeface="Arial" panose="020B0604020202090204" pitchFamily="34" charset="0"/>
                <a:ea typeface="宋体" pitchFamily="2" charset="-122"/>
              </a:defRPr>
            </a:lvl8pPr>
            <a:lvl9pPr defTabSz="720725" eaLnBrk="0" fontAlgn="base" hangingPunct="0">
              <a:spcBef>
                <a:spcPct val="0"/>
              </a:spcBef>
              <a:spcAft>
                <a:spcPct val="0"/>
              </a:spcAft>
              <a:defRPr sz="1600">
                <a:latin typeface="Arial" panose="020B0604020202090204" pitchFamily="34" charset="0"/>
                <a:ea typeface="宋体" pitchFamily="2" charset="-122"/>
              </a:defRPr>
            </a:lvl9pPr>
          </a:lstStyle>
          <a:p>
            <a:pPr indent="0">
              <a:lnSpc>
                <a:spcPct val="150000"/>
              </a:lnSpc>
            </a:pPr>
            <a:r>
              <a:rPr lang="zh-CN" altLang="zh-CN" sz="2400" dirty="0"/>
              <a:t>字典涉及的数据分为</a:t>
            </a:r>
            <a:r>
              <a:rPr lang="zh-CN" altLang="zh-CN" sz="2400" dirty="0">
                <a:solidFill>
                  <a:srgbClr val="FF0000"/>
                </a:solidFill>
              </a:rPr>
              <a:t>键</a:t>
            </a:r>
            <a:r>
              <a:rPr lang="zh-CN" altLang="zh-CN" sz="2400" dirty="0"/>
              <a:t>、</a:t>
            </a:r>
            <a:r>
              <a:rPr lang="zh-CN" altLang="zh-CN" sz="2400" dirty="0">
                <a:solidFill>
                  <a:srgbClr val="FF0000"/>
                </a:solidFill>
              </a:rPr>
              <a:t>值</a:t>
            </a:r>
            <a:r>
              <a:rPr lang="zh-CN" altLang="zh-CN" sz="2400" dirty="0"/>
              <a:t>和</a:t>
            </a:r>
            <a:r>
              <a:rPr lang="zh-CN" altLang="zh-CN" sz="2400" dirty="0">
                <a:solidFill>
                  <a:srgbClr val="FF0000"/>
                </a:solidFill>
              </a:rPr>
              <a:t>元素</a:t>
            </a:r>
            <a:r>
              <a:rPr lang="zh-CN" altLang="zh-CN" sz="2400" dirty="0"/>
              <a:t>（键值对），除了直接利用键访问值外，</a:t>
            </a:r>
            <a:r>
              <a:rPr lang="x-none" altLang="zh-CN" sz="2400" dirty="0"/>
              <a:t>Python</a:t>
            </a:r>
            <a:r>
              <a:rPr lang="zh-CN" altLang="zh-CN" sz="2400" dirty="0"/>
              <a:t>还提供了内置方法</a:t>
            </a:r>
            <a:r>
              <a:rPr lang="x-none" altLang="zh-CN" sz="2400" dirty="0">
                <a:solidFill>
                  <a:srgbClr val="FF0000"/>
                </a:solidFill>
              </a:rPr>
              <a:t>keys()</a:t>
            </a:r>
            <a:r>
              <a:rPr lang="zh-CN" altLang="zh-CN" sz="2400" dirty="0"/>
              <a:t>、</a:t>
            </a:r>
            <a:r>
              <a:rPr lang="x-none" altLang="zh-CN" sz="2400" dirty="0">
                <a:solidFill>
                  <a:srgbClr val="FF0000"/>
                </a:solidFill>
              </a:rPr>
              <a:t>values()</a:t>
            </a:r>
            <a:r>
              <a:rPr lang="zh-CN" altLang="zh-CN" sz="2400" dirty="0"/>
              <a:t>和</a:t>
            </a:r>
            <a:r>
              <a:rPr lang="x-none" altLang="zh-CN" sz="2400" dirty="0">
                <a:solidFill>
                  <a:srgbClr val="FF0000"/>
                </a:solidFill>
              </a:rPr>
              <a:t>items()</a:t>
            </a:r>
            <a:r>
              <a:rPr lang="zh-CN" altLang="en-US" sz="2400" dirty="0"/>
              <a:t>。</a:t>
            </a:r>
            <a:endParaRPr lang="en-US" altLang="zh-CN" sz="2400" dirty="0"/>
          </a:p>
        </p:txBody>
      </p:sp>
      <p:sp>
        <p:nvSpPr>
          <p:cNvPr id="2" name="标题 1"/>
          <p:cNvSpPr>
            <a:spLocks noGrp="1"/>
          </p:cNvSpPr>
          <p:nvPr>
            <p:ph type="title" idx="4294967295"/>
          </p:nvPr>
        </p:nvSpPr>
        <p:spPr>
          <a:xfrm>
            <a:off x="1614617" y="499850"/>
            <a:ext cx="7007225" cy="485140"/>
          </a:xfrm>
          <a:noFill/>
          <a:effectLst>
            <a:reflection blurRad="6350" stA="50000" endA="300" endPos="38500" dist="50800" dir="5400000" sy="-100000" algn="bl" rotWithShape="0"/>
          </a:effectLst>
        </p:spPr>
        <p:txBody>
          <a:bodyPr vert="horz" wrap="square" lIns="91440" tIns="45720" rIns="91440" bIns="45720" rtlCol="0" anchor="ctr">
            <a:spAutoFit/>
          </a:bodyPr>
          <a:lstStyle/>
          <a:p>
            <a:r>
              <a:rPr lang="en-US" altLang="zh-CN" sz="3200" dirty="0">
                <a:solidFill>
                  <a:srgbClr val="1353A2"/>
                </a:solidFill>
                <a:latin typeface="微软雅黑" panose="020B0503020204020204" pitchFamily="34" charset="-122"/>
                <a:ea typeface="微软雅黑" panose="020B0503020204020204" pitchFamily="34" charset="-122"/>
                <a:cs typeface="+mn-cs"/>
              </a:rPr>
              <a:t>4.4 </a:t>
            </a:r>
            <a:r>
              <a:rPr lang="zh-CN" altLang="en-US" sz="3200" dirty="0">
                <a:solidFill>
                  <a:srgbClr val="1353A2"/>
                </a:solidFill>
                <a:latin typeface="微软雅黑" panose="020B0503020204020204" pitchFamily="34" charset="-122"/>
                <a:ea typeface="微软雅黑" panose="020B0503020204020204" pitchFamily="34" charset="-122"/>
                <a:cs typeface="+mn-cs"/>
              </a:rPr>
              <a:t>字典（访问）</a:t>
            </a:r>
          </a:p>
        </p:txBody>
      </p:sp>
      <p:grpSp>
        <p:nvGrpSpPr>
          <p:cNvPr id="8" name="组合 7"/>
          <p:cNvGrpSpPr/>
          <p:nvPr/>
        </p:nvGrpSpPr>
        <p:grpSpPr>
          <a:xfrm>
            <a:off x="958113" y="2639094"/>
            <a:ext cx="5762626" cy="458909"/>
            <a:chOff x="617346" y="3124828"/>
            <a:chExt cx="5797562" cy="458909"/>
          </a:xfrm>
        </p:grpSpPr>
        <p:sp>
          <p:nvSpPr>
            <p:cNvPr id="9" name="矩形 8"/>
            <p:cNvSpPr/>
            <p:nvPr/>
          </p:nvSpPr>
          <p:spPr>
            <a:xfrm>
              <a:off x="617346" y="3124829"/>
              <a:ext cx="5797562" cy="458908"/>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info = {'name': 'Jack','age':23,'height':185}</a:t>
              </a:r>
            </a:p>
          </p:txBody>
        </p:sp>
        <p:sp>
          <p:nvSpPr>
            <p:cNvPr id="10" name="矩形 9"/>
            <p:cNvSpPr/>
            <p:nvPr/>
          </p:nvSpPr>
          <p:spPr>
            <a:xfrm>
              <a:off x="5405087" y="3124828"/>
              <a:ext cx="1009821" cy="458909"/>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示例</a:t>
              </a:r>
            </a:p>
          </p:txBody>
        </p:sp>
      </p:grpSp>
      <p:sp>
        <p:nvSpPr>
          <p:cNvPr id="12" name="矩形 11"/>
          <p:cNvSpPr/>
          <p:nvPr/>
        </p:nvSpPr>
        <p:spPr>
          <a:xfrm>
            <a:off x="958113" y="3545666"/>
            <a:ext cx="1733551" cy="507831"/>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info.keys()</a:t>
            </a:r>
          </a:p>
        </p:txBody>
      </p:sp>
      <p:sp>
        <p:nvSpPr>
          <p:cNvPr id="18" name="矩形 17"/>
          <p:cNvSpPr/>
          <p:nvPr/>
        </p:nvSpPr>
        <p:spPr>
          <a:xfrm>
            <a:off x="958111" y="4476085"/>
            <a:ext cx="1733553" cy="507831"/>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info.values()</a:t>
            </a:r>
          </a:p>
        </p:txBody>
      </p:sp>
      <p:sp>
        <p:nvSpPr>
          <p:cNvPr id="22" name="矩形 21"/>
          <p:cNvSpPr/>
          <p:nvPr/>
        </p:nvSpPr>
        <p:spPr>
          <a:xfrm>
            <a:off x="4885374" y="3545666"/>
            <a:ext cx="4339650" cy="369332"/>
          </a:xfrm>
          <a:prstGeom prst="rect">
            <a:avLst/>
          </a:prstGeom>
        </p:spPr>
        <p:txBody>
          <a:bodyPr wrap="none">
            <a:spAutoFit/>
          </a:bodyPr>
          <a:lstStyle/>
          <a:p>
            <a:r>
              <a:rPr lang="en-US" altLang="zh-CN" kern="100" dirty="0">
                <a:solidFill>
                  <a:srgbClr val="7030A0"/>
                </a:solidFill>
                <a:latin typeface="+mn-ea"/>
              </a:rPr>
              <a:t>dict_keys(['name', 'age', 'height'])</a:t>
            </a:r>
            <a:endParaRPr lang="zh-CN" altLang="en-US" dirty="0">
              <a:solidFill>
                <a:srgbClr val="7030A0"/>
              </a:solidFill>
              <a:latin typeface="+mn-ea"/>
            </a:endParaRPr>
          </a:p>
        </p:txBody>
      </p:sp>
      <p:sp>
        <p:nvSpPr>
          <p:cNvPr id="25" name="矩形 24"/>
          <p:cNvSpPr/>
          <p:nvPr/>
        </p:nvSpPr>
        <p:spPr>
          <a:xfrm>
            <a:off x="958111" y="5399053"/>
            <a:ext cx="1733554" cy="507831"/>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info.items()</a:t>
            </a:r>
          </a:p>
        </p:txBody>
      </p:sp>
      <p:grpSp>
        <p:nvGrpSpPr>
          <p:cNvPr id="15" name="组合 14"/>
          <p:cNvGrpSpPr/>
          <p:nvPr/>
        </p:nvGrpSpPr>
        <p:grpSpPr>
          <a:xfrm>
            <a:off x="3029799" y="3453709"/>
            <a:ext cx="1766889" cy="599788"/>
            <a:chOff x="2843210" y="3457575"/>
            <a:chExt cx="1766889" cy="599788"/>
          </a:xfrm>
        </p:grpSpPr>
        <p:sp>
          <p:nvSpPr>
            <p:cNvPr id="20" name="右箭头 19"/>
            <p:cNvSpPr/>
            <p:nvPr/>
          </p:nvSpPr>
          <p:spPr>
            <a:xfrm>
              <a:off x="2843211" y="3457575"/>
              <a:ext cx="1766888" cy="599788"/>
            </a:xfrm>
            <a:prstGeom prst="rightArrow">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2843210" y="3572803"/>
              <a:ext cx="1338828" cy="369332"/>
            </a:xfrm>
            <a:prstGeom prst="rect">
              <a:avLst/>
            </a:prstGeom>
            <a:noFill/>
          </p:spPr>
          <p:txBody>
            <a:bodyPr wrap="none" rtlCol="0">
              <a:spAutoFit/>
            </a:bodyPr>
            <a:lstStyle/>
            <a:p>
              <a:r>
                <a:rPr lang="zh-CN" altLang="en-US" dirty="0">
                  <a:solidFill>
                    <a:srgbClr val="7030A0"/>
                  </a:solidFill>
                </a:rPr>
                <a:t>获取所有键</a:t>
              </a:r>
            </a:p>
          </p:txBody>
        </p:sp>
      </p:grpSp>
      <p:grpSp>
        <p:nvGrpSpPr>
          <p:cNvPr id="16" name="组合 15"/>
          <p:cNvGrpSpPr/>
          <p:nvPr/>
        </p:nvGrpSpPr>
        <p:grpSpPr>
          <a:xfrm>
            <a:off x="3029799" y="4430106"/>
            <a:ext cx="1766889" cy="599788"/>
            <a:chOff x="2843210" y="4433972"/>
            <a:chExt cx="1766889" cy="599788"/>
          </a:xfrm>
        </p:grpSpPr>
        <p:sp>
          <p:nvSpPr>
            <p:cNvPr id="27" name="右箭头 26"/>
            <p:cNvSpPr/>
            <p:nvPr/>
          </p:nvSpPr>
          <p:spPr>
            <a:xfrm>
              <a:off x="2843211" y="4433972"/>
              <a:ext cx="1766888" cy="599788"/>
            </a:xfrm>
            <a:prstGeom prst="rightArrow">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2843210" y="4549200"/>
              <a:ext cx="1338828" cy="369332"/>
            </a:xfrm>
            <a:prstGeom prst="rect">
              <a:avLst/>
            </a:prstGeom>
            <a:noFill/>
          </p:spPr>
          <p:txBody>
            <a:bodyPr wrap="none" rtlCol="0">
              <a:spAutoFit/>
            </a:bodyPr>
            <a:lstStyle/>
            <a:p>
              <a:r>
                <a:rPr lang="zh-CN" altLang="en-US" dirty="0">
                  <a:solidFill>
                    <a:srgbClr val="00B0F0"/>
                  </a:solidFill>
                </a:rPr>
                <a:t>获取所有值</a:t>
              </a:r>
            </a:p>
          </p:txBody>
        </p:sp>
      </p:grpSp>
      <p:grpSp>
        <p:nvGrpSpPr>
          <p:cNvPr id="31" name="组合 30"/>
          <p:cNvGrpSpPr/>
          <p:nvPr/>
        </p:nvGrpSpPr>
        <p:grpSpPr>
          <a:xfrm>
            <a:off x="3029799" y="5346745"/>
            <a:ext cx="1766889" cy="599788"/>
            <a:chOff x="2843210" y="5476223"/>
            <a:chExt cx="1766889" cy="599788"/>
          </a:xfrm>
        </p:grpSpPr>
        <p:sp>
          <p:nvSpPr>
            <p:cNvPr id="29" name="右箭头 28"/>
            <p:cNvSpPr/>
            <p:nvPr/>
          </p:nvSpPr>
          <p:spPr>
            <a:xfrm>
              <a:off x="2843210" y="5476223"/>
              <a:ext cx="1766889" cy="599788"/>
            </a:xfrm>
            <a:prstGeom prst="rightArrow">
              <a:avLst/>
            </a:prstGeom>
            <a:solidFill>
              <a:schemeClr val="bg1">
                <a:lumMod val="8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2843210" y="5591451"/>
              <a:ext cx="1569660" cy="369332"/>
            </a:xfrm>
            <a:prstGeom prst="rect">
              <a:avLst/>
            </a:prstGeom>
            <a:noFill/>
          </p:spPr>
          <p:txBody>
            <a:bodyPr wrap="none" rtlCol="0">
              <a:spAutoFit/>
            </a:bodyPr>
            <a:lstStyle/>
            <a:p>
              <a:r>
                <a:rPr lang="zh-CN" altLang="en-US" dirty="0">
                  <a:solidFill>
                    <a:schemeClr val="accent6"/>
                  </a:solidFill>
                </a:rPr>
                <a:t>获取所有元素</a:t>
              </a:r>
            </a:p>
          </p:txBody>
        </p:sp>
      </p:grpSp>
      <p:sp>
        <p:nvSpPr>
          <p:cNvPr id="7" name="矩形 6"/>
          <p:cNvSpPr/>
          <p:nvPr/>
        </p:nvSpPr>
        <p:spPr>
          <a:xfrm>
            <a:off x="4885374" y="4545334"/>
            <a:ext cx="2872902" cy="369332"/>
          </a:xfrm>
          <a:prstGeom prst="rect">
            <a:avLst/>
          </a:prstGeom>
        </p:spPr>
        <p:txBody>
          <a:bodyPr wrap="none">
            <a:spAutoFit/>
          </a:bodyPr>
          <a:lstStyle/>
          <a:p>
            <a:r>
              <a:rPr lang="en-US" altLang="zh-CN" dirty="0">
                <a:solidFill>
                  <a:srgbClr val="00B0F0"/>
                </a:solidFill>
              </a:rPr>
              <a:t>dict_values(['Jack', 23, 185])</a:t>
            </a:r>
            <a:endParaRPr lang="zh-CN" altLang="en-US" dirty="0">
              <a:solidFill>
                <a:srgbClr val="00B0F0"/>
              </a:solidFill>
            </a:endParaRPr>
          </a:p>
        </p:txBody>
      </p:sp>
      <p:sp>
        <p:nvSpPr>
          <p:cNvPr id="14" name="矩形 13"/>
          <p:cNvSpPr/>
          <p:nvPr/>
        </p:nvSpPr>
        <p:spPr>
          <a:xfrm>
            <a:off x="4965699" y="5486958"/>
            <a:ext cx="6724918" cy="353943"/>
          </a:xfrm>
          <a:prstGeom prst="rect">
            <a:avLst/>
          </a:prstGeom>
        </p:spPr>
        <p:txBody>
          <a:bodyPr wrap="none">
            <a:spAutoFit/>
          </a:bodyPr>
          <a:lstStyle/>
          <a:p>
            <a:r>
              <a:rPr lang="en-US" altLang="zh-CN" sz="1700" dirty="0">
                <a:solidFill>
                  <a:schemeClr val="accent6"/>
                </a:solidFill>
              </a:rPr>
              <a:t>dict_items([('name', 'Jack'), ('age', 23), ('height', 185)])</a:t>
            </a:r>
            <a:endParaRPr lang="zh-CN" altLang="en-US" sz="1700" dirty="0">
              <a:solidFill>
                <a:schemeClr val="accent6"/>
              </a:solidFill>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nodeType="click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barn(inVertical)">
                                      <p:cBhvr>
                                        <p:cTn id="16" dur="500"/>
                                        <p:tgtEl>
                                          <p:spTgt spid="16"/>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barn(inVertical)">
                                      <p:cBhvr>
                                        <p:cTn id="25" dur="500"/>
                                        <p:tgtEl>
                                          <p:spTgt spid="31"/>
                                        </p:tgtEl>
                                      </p:cBhvr>
                                    </p:animEffect>
                                  </p:childTnLst>
                                </p:cTn>
                              </p:par>
                            </p:childTnLst>
                          </p:cTn>
                        </p:par>
                        <p:par>
                          <p:cTn id="26" fill="hold">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7" grpId="0"/>
      <p:bldP spid="1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16781" y="2949454"/>
            <a:ext cx="4511540" cy="30134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 Box 44"/>
          <p:cNvSpPr txBox="1">
            <a:spLocks noChangeArrowheads="1"/>
          </p:cNvSpPr>
          <p:nvPr/>
        </p:nvSpPr>
        <p:spPr bwMode="auto">
          <a:xfrm>
            <a:off x="590053" y="1849385"/>
            <a:ext cx="11010544" cy="64633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90204" pitchFamily="34" charset="0"/>
                <a:ea typeface="宋体" pitchFamily="2" charset="-122"/>
              </a:defRPr>
            </a:lvl2pPr>
            <a:lvl3pPr defTabSz="720725" eaLnBrk="0" hangingPunct="0">
              <a:defRPr sz="1600">
                <a:latin typeface="Arial" panose="020B0604020202090204" pitchFamily="34" charset="0"/>
                <a:ea typeface="宋体" pitchFamily="2" charset="-122"/>
              </a:defRPr>
            </a:lvl3pPr>
            <a:lvl4pPr defTabSz="720725" eaLnBrk="0" hangingPunct="0">
              <a:defRPr sz="1600">
                <a:latin typeface="Arial" panose="020B0604020202090204" pitchFamily="34" charset="0"/>
                <a:ea typeface="宋体" pitchFamily="2" charset="-122"/>
              </a:defRPr>
            </a:lvl4pPr>
            <a:lvl5pPr defTabSz="720725" eaLnBrk="0" hangingPunct="0">
              <a:defRPr sz="1600">
                <a:latin typeface="Arial" panose="020B0604020202090204" pitchFamily="34" charset="0"/>
                <a:ea typeface="宋体" pitchFamily="2" charset="-122"/>
              </a:defRPr>
            </a:lvl5pPr>
            <a:lvl6pPr defTabSz="720725" eaLnBrk="0" fontAlgn="base" hangingPunct="0">
              <a:spcBef>
                <a:spcPct val="0"/>
              </a:spcBef>
              <a:spcAft>
                <a:spcPct val="0"/>
              </a:spcAft>
              <a:defRPr sz="1600">
                <a:latin typeface="Arial" panose="020B0604020202090204" pitchFamily="34" charset="0"/>
                <a:ea typeface="宋体" pitchFamily="2" charset="-122"/>
              </a:defRPr>
            </a:lvl6pPr>
            <a:lvl7pPr defTabSz="720725" eaLnBrk="0" fontAlgn="base" hangingPunct="0">
              <a:spcBef>
                <a:spcPct val="0"/>
              </a:spcBef>
              <a:spcAft>
                <a:spcPct val="0"/>
              </a:spcAft>
              <a:defRPr sz="1600">
                <a:latin typeface="Arial" panose="020B0604020202090204" pitchFamily="34" charset="0"/>
                <a:ea typeface="宋体" pitchFamily="2" charset="-122"/>
              </a:defRPr>
            </a:lvl7pPr>
            <a:lvl8pPr defTabSz="720725" eaLnBrk="0" fontAlgn="base" hangingPunct="0">
              <a:spcBef>
                <a:spcPct val="0"/>
              </a:spcBef>
              <a:spcAft>
                <a:spcPct val="0"/>
              </a:spcAft>
              <a:defRPr sz="1600">
                <a:latin typeface="Arial" panose="020B0604020202090204" pitchFamily="34" charset="0"/>
                <a:ea typeface="宋体" pitchFamily="2" charset="-122"/>
              </a:defRPr>
            </a:lvl8pPr>
            <a:lvl9pPr defTabSz="720725" eaLnBrk="0" fontAlgn="base" hangingPunct="0">
              <a:spcBef>
                <a:spcPct val="0"/>
              </a:spcBef>
              <a:spcAft>
                <a:spcPct val="0"/>
              </a:spcAft>
              <a:defRPr sz="1600">
                <a:latin typeface="Arial" panose="020B0604020202090204" pitchFamily="34" charset="0"/>
                <a:ea typeface="宋体" pitchFamily="2" charset="-122"/>
              </a:defRPr>
            </a:lvl9pPr>
          </a:lstStyle>
          <a:p>
            <a:pPr indent="0">
              <a:lnSpc>
                <a:spcPct val="150000"/>
              </a:lnSpc>
            </a:pPr>
            <a:r>
              <a:rPr lang="zh-CN" altLang="zh-CN" sz="2400" dirty="0"/>
              <a:t>字典支持通过为</a:t>
            </a:r>
            <a:r>
              <a:rPr lang="zh-CN" altLang="zh-CN" sz="2400" dirty="0">
                <a:solidFill>
                  <a:srgbClr val="FF0000"/>
                </a:solidFill>
              </a:rPr>
              <a:t>指定的键赋值</a:t>
            </a:r>
            <a:r>
              <a:rPr lang="zh-CN" altLang="zh-CN" sz="2400" dirty="0"/>
              <a:t>或使用</a:t>
            </a:r>
            <a:r>
              <a:rPr lang="x-none" altLang="zh-CN" sz="2400" dirty="0">
                <a:solidFill>
                  <a:srgbClr val="FF0000"/>
                </a:solidFill>
              </a:rPr>
              <a:t>update()</a:t>
            </a:r>
            <a:r>
              <a:rPr lang="zh-CN" altLang="zh-CN" sz="2400" dirty="0"/>
              <a:t>方法添加或修改元素</a:t>
            </a:r>
            <a:r>
              <a:rPr lang="zh-CN" altLang="en-US" sz="2400" dirty="0"/>
              <a:t>。</a:t>
            </a:r>
            <a:endParaRPr lang="en-US" altLang="zh-CN" sz="2400" dirty="0"/>
          </a:p>
        </p:txBody>
      </p:sp>
      <p:sp>
        <p:nvSpPr>
          <p:cNvPr id="2" name="标题 1"/>
          <p:cNvSpPr>
            <a:spLocks noGrp="1"/>
          </p:cNvSpPr>
          <p:nvPr>
            <p:ph type="title" idx="4294967295"/>
          </p:nvPr>
        </p:nvSpPr>
        <p:spPr>
          <a:xfrm>
            <a:off x="1696995" y="455093"/>
            <a:ext cx="7007225" cy="485140"/>
          </a:xfrm>
          <a:noFill/>
          <a:effectLst>
            <a:reflection blurRad="6350" stA="50000" endA="300" endPos="38500" dist="50800" dir="5400000" sy="-100000" algn="bl" rotWithShape="0"/>
          </a:effectLst>
        </p:spPr>
        <p:txBody>
          <a:bodyPr vert="horz" wrap="square" lIns="91440" tIns="45720" rIns="91440" bIns="45720" rtlCol="0" anchor="ctr">
            <a:spAutoFit/>
          </a:bodyPr>
          <a:lstStyle/>
          <a:p>
            <a:r>
              <a:rPr lang="en-US" sz="3200" dirty="0">
                <a:solidFill>
                  <a:srgbClr val="1353A2"/>
                </a:solidFill>
                <a:latin typeface="微软雅黑" panose="020B0503020204020204" pitchFamily="34" charset="-122"/>
                <a:ea typeface="微软雅黑" panose="020B0503020204020204" pitchFamily="34" charset="-122"/>
                <a:cs typeface="+mn-cs"/>
              </a:rPr>
              <a:t>4.4 </a:t>
            </a:r>
            <a:r>
              <a:rPr lang="zh-CN" altLang="en-US" sz="3200" dirty="0">
                <a:solidFill>
                  <a:srgbClr val="1353A2"/>
                </a:solidFill>
                <a:latin typeface="微软雅黑" panose="020B0503020204020204" pitchFamily="34" charset="-122"/>
                <a:ea typeface="微软雅黑" panose="020B0503020204020204" pitchFamily="34" charset="-122"/>
                <a:cs typeface="+mn-cs"/>
              </a:rPr>
              <a:t>字典（添加</a:t>
            </a:r>
            <a:r>
              <a:rPr lang="en-US" altLang="zh-CN" sz="3200" dirty="0">
                <a:solidFill>
                  <a:srgbClr val="1353A2"/>
                </a:solidFill>
                <a:latin typeface="微软雅黑" panose="020B0503020204020204" pitchFamily="34" charset="-122"/>
                <a:ea typeface="微软雅黑" panose="020B0503020204020204" pitchFamily="34" charset="-122"/>
                <a:cs typeface="+mn-cs"/>
              </a:rPr>
              <a:t>/</a:t>
            </a:r>
            <a:r>
              <a:rPr lang="zh-CN" altLang="en-US" sz="3200" dirty="0">
                <a:solidFill>
                  <a:srgbClr val="1353A2"/>
                </a:solidFill>
                <a:latin typeface="微软雅黑" panose="020B0503020204020204" pitchFamily="34" charset="-122"/>
                <a:ea typeface="微软雅黑" panose="020B0503020204020204" pitchFamily="34" charset="-122"/>
                <a:cs typeface="+mn-cs"/>
              </a:rPr>
              <a:t>修改）</a:t>
            </a:r>
          </a:p>
        </p:txBody>
      </p:sp>
      <p:sp>
        <p:nvSpPr>
          <p:cNvPr id="3" name="矩形 2"/>
          <p:cNvSpPr/>
          <p:nvPr/>
        </p:nvSpPr>
        <p:spPr>
          <a:xfrm>
            <a:off x="907553" y="2949454"/>
            <a:ext cx="7459095" cy="1107996"/>
          </a:xfrm>
          <a:prstGeom prst="rect">
            <a:avLst/>
          </a:prstGeom>
        </p:spPr>
        <p:txBody>
          <a:bodyPr wrap="square">
            <a:spAutoFit/>
          </a:bodyPr>
          <a:lstStyle/>
          <a:p>
            <a:pPr marL="342900" indent="-342900">
              <a:buFont typeface="Wingdings" panose="05000000000000000000" pitchFamily="2" charset="2"/>
              <a:buChar char="p"/>
            </a:pPr>
            <a:r>
              <a:rPr lang="zh-CN" altLang="en-US" sz="2200" dirty="0">
                <a:solidFill>
                  <a:schemeClr val="bg1">
                    <a:lumMod val="50000"/>
                  </a:schemeClr>
                </a:solidFill>
                <a:latin typeface="微软雅黑" panose="020B0503020204020204" pitchFamily="34" charset="-122"/>
                <a:ea typeface="微软雅黑" panose="020B0503020204020204" pitchFamily="34" charset="-122"/>
              </a:rPr>
              <a:t>通过键添加元素：</a:t>
            </a:r>
            <a:r>
              <a:rPr lang="zh-CN" altLang="zh-CN" sz="2200" dirty="0">
                <a:solidFill>
                  <a:srgbClr val="FF0000"/>
                </a:solidFill>
                <a:latin typeface="微软雅黑" panose="020B0503020204020204" pitchFamily="34" charset="-122"/>
                <a:ea typeface="微软雅黑" panose="020B0503020204020204" pitchFamily="34" charset="-122"/>
              </a:rPr>
              <a:t>字典变量</a:t>
            </a:r>
            <a:r>
              <a:rPr lang="en-US" altLang="zh-CN" sz="2200" dirty="0">
                <a:solidFill>
                  <a:srgbClr val="FF0000"/>
                </a:solidFill>
                <a:latin typeface="微软雅黑" panose="020B0503020204020204" pitchFamily="34" charset="-122"/>
                <a:ea typeface="微软雅黑" panose="020B0503020204020204" pitchFamily="34" charset="-122"/>
              </a:rPr>
              <a:t>[</a:t>
            </a:r>
            <a:r>
              <a:rPr lang="zh-CN" altLang="zh-CN" sz="2200" dirty="0">
                <a:solidFill>
                  <a:srgbClr val="FF0000"/>
                </a:solidFill>
                <a:latin typeface="微软雅黑" panose="020B0503020204020204" pitchFamily="34" charset="-122"/>
                <a:ea typeface="微软雅黑" panose="020B0503020204020204" pitchFamily="34" charset="-122"/>
              </a:rPr>
              <a:t>键</a:t>
            </a:r>
            <a:r>
              <a:rPr lang="en-US" altLang="zh-CN" sz="2200" dirty="0">
                <a:solidFill>
                  <a:srgbClr val="FF0000"/>
                </a:solidFill>
                <a:latin typeface="微软雅黑" panose="020B0503020204020204" pitchFamily="34" charset="-122"/>
                <a:ea typeface="微软雅黑" panose="020B0503020204020204" pitchFamily="34" charset="-122"/>
              </a:rPr>
              <a:t>] = </a:t>
            </a:r>
            <a:r>
              <a:rPr lang="zh-CN" altLang="zh-CN" sz="2200" dirty="0">
                <a:solidFill>
                  <a:srgbClr val="FF0000"/>
                </a:solidFill>
                <a:latin typeface="微软雅黑" panose="020B0503020204020204" pitchFamily="34" charset="-122"/>
                <a:ea typeface="微软雅黑" panose="020B0503020204020204" pitchFamily="34" charset="-122"/>
              </a:rPr>
              <a:t>值</a:t>
            </a:r>
            <a:endParaRPr lang="en-US" altLang="zh-CN" sz="2200" dirty="0">
              <a:solidFill>
                <a:srgbClr val="FF0000"/>
              </a:solidFill>
              <a:latin typeface="微软雅黑" panose="020B0503020204020204" pitchFamily="34" charset="-122"/>
              <a:ea typeface="微软雅黑" panose="020B0503020204020204" pitchFamily="34" charset="-122"/>
            </a:endParaRPr>
          </a:p>
          <a:p>
            <a:pPr marL="342900" indent="-342900">
              <a:buFont typeface="Wingdings" panose="05000000000000000000" pitchFamily="2" charset="2"/>
              <a:buChar char="p"/>
            </a:pPr>
            <a:endParaRPr lang="en-US" altLang="zh-CN" sz="2200" dirty="0">
              <a:solidFill>
                <a:schemeClr val="bg1">
                  <a:lumMod val="50000"/>
                </a:schemeClr>
              </a:solidFill>
              <a:latin typeface="微软雅黑" panose="020B0503020204020204" pitchFamily="34" charset="-122"/>
              <a:ea typeface="微软雅黑" panose="020B0503020204020204" pitchFamily="34" charset="-122"/>
            </a:endParaRPr>
          </a:p>
          <a:p>
            <a:pPr marL="342900" indent="-342900">
              <a:buFont typeface="Wingdings" panose="05000000000000000000" pitchFamily="2" charset="2"/>
              <a:buChar char="p"/>
            </a:pPr>
            <a:r>
              <a:rPr lang="zh-CN" altLang="en-US" sz="2200" dirty="0">
                <a:solidFill>
                  <a:schemeClr val="bg1">
                    <a:lumMod val="50000"/>
                  </a:schemeClr>
                </a:solidFill>
                <a:latin typeface="微软雅黑" panose="020B0503020204020204" pitchFamily="34" charset="-122"/>
                <a:ea typeface="微软雅黑" panose="020B0503020204020204" pitchFamily="34" charset="-122"/>
              </a:rPr>
              <a:t>使用</a:t>
            </a:r>
            <a:r>
              <a:rPr lang="en-US" altLang="zh-CN" sz="2200" dirty="0">
                <a:solidFill>
                  <a:schemeClr val="bg1">
                    <a:lumMod val="50000"/>
                  </a:schemeClr>
                </a:solidFill>
                <a:latin typeface="微软雅黑" panose="020B0503020204020204" pitchFamily="34" charset="-122"/>
                <a:ea typeface="微软雅黑" panose="020B0503020204020204" pitchFamily="34" charset="-122"/>
              </a:rPr>
              <a:t>update()</a:t>
            </a:r>
            <a:r>
              <a:rPr lang="zh-CN" altLang="en-US" sz="2200" dirty="0">
                <a:solidFill>
                  <a:schemeClr val="bg1">
                    <a:lumMod val="50000"/>
                  </a:schemeClr>
                </a:solidFill>
                <a:latin typeface="微软雅黑" panose="020B0503020204020204" pitchFamily="34" charset="-122"/>
                <a:ea typeface="微软雅黑" panose="020B0503020204020204" pitchFamily="34" charset="-122"/>
              </a:rPr>
              <a:t>添加元素：</a:t>
            </a:r>
            <a:r>
              <a:rPr lang="en-US" altLang="zh-CN" sz="2200" dirty="0">
                <a:solidFill>
                  <a:srgbClr val="FF0000"/>
                </a:solidFill>
                <a:latin typeface="微软雅黑" panose="020B0503020204020204" pitchFamily="34" charset="-122"/>
                <a:ea typeface="微软雅黑" panose="020B0503020204020204" pitchFamily="34" charset="-122"/>
              </a:rPr>
              <a:t>dict.update(key=value)</a:t>
            </a:r>
            <a:endParaRPr lang="zh-CN" altLang="zh-CN" sz="2200"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1000"/>
                                        <p:tgtEl>
                                          <p:spTgt spid="3">
                                            <p:txEl>
                                              <p:pRg st="2" end="2"/>
                                            </p:txEl>
                                          </p:spTgt>
                                        </p:tgtEl>
                                      </p:cBhvr>
                                    </p:animEffect>
                                    <p:anim calcmode="lin" valueType="num">
                                      <p:cBhvr>
                                        <p:cTn id="1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51881" y="3619499"/>
            <a:ext cx="3876439" cy="25892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标题 1"/>
          <p:cNvSpPr>
            <a:spLocks noGrp="1"/>
          </p:cNvSpPr>
          <p:nvPr>
            <p:ph type="title" idx="4294967295"/>
          </p:nvPr>
        </p:nvSpPr>
        <p:spPr>
          <a:xfrm>
            <a:off x="1631092" y="507647"/>
            <a:ext cx="7007225" cy="485140"/>
          </a:xfrm>
          <a:noFill/>
          <a:effectLst>
            <a:reflection blurRad="6350" stA="50000" endA="300" endPos="38500" dist="50800" dir="5400000" sy="-100000" algn="bl" rotWithShape="0"/>
          </a:effectLst>
        </p:spPr>
        <p:txBody>
          <a:bodyPr vert="horz" wrap="square" lIns="91440" tIns="45720" rIns="91440" bIns="45720" rtlCol="0" anchor="ctr">
            <a:spAutoFit/>
          </a:bodyPr>
          <a:lstStyle/>
          <a:p>
            <a:r>
              <a:rPr lang="en-US" sz="3200" dirty="0">
                <a:solidFill>
                  <a:srgbClr val="1353A2"/>
                </a:solidFill>
                <a:latin typeface="微软雅黑" panose="020B0503020204020204" pitchFamily="34" charset="-122"/>
                <a:ea typeface="微软雅黑" panose="020B0503020204020204" pitchFamily="34" charset="-122"/>
                <a:cs typeface="+mn-cs"/>
              </a:rPr>
              <a:t>4.4 </a:t>
            </a:r>
            <a:r>
              <a:rPr lang="zh-CN" altLang="en-US" sz="3200" dirty="0">
                <a:solidFill>
                  <a:srgbClr val="1353A2"/>
                </a:solidFill>
                <a:latin typeface="微软雅黑" panose="020B0503020204020204" pitchFamily="34" charset="-122"/>
                <a:ea typeface="微软雅黑" panose="020B0503020204020204" pitchFamily="34" charset="-122"/>
                <a:cs typeface="+mn-cs"/>
              </a:rPr>
              <a:t>字典（添加</a:t>
            </a:r>
            <a:r>
              <a:rPr lang="en-US" altLang="zh-CN" sz="3200" dirty="0">
                <a:solidFill>
                  <a:srgbClr val="1353A2"/>
                </a:solidFill>
                <a:latin typeface="微软雅黑" panose="020B0503020204020204" pitchFamily="34" charset="-122"/>
                <a:ea typeface="微软雅黑" panose="020B0503020204020204" pitchFamily="34" charset="-122"/>
                <a:cs typeface="+mn-cs"/>
              </a:rPr>
              <a:t>/</a:t>
            </a:r>
            <a:r>
              <a:rPr lang="zh-CN" altLang="en-US" sz="3200" dirty="0">
                <a:solidFill>
                  <a:srgbClr val="1353A2"/>
                </a:solidFill>
                <a:latin typeface="微软雅黑" panose="020B0503020204020204" pitchFamily="34" charset="-122"/>
                <a:ea typeface="微软雅黑" panose="020B0503020204020204" pitchFamily="34" charset="-122"/>
                <a:cs typeface="+mn-cs"/>
              </a:rPr>
              <a:t>修改）</a:t>
            </a:r>
          </a:p>
        </p:txBody>
      </p:sp>
      <p:grpSp>
        <p:nvGrpSpPr>
          <p:cNvPr id="9" name="组合 8"/>
          <p:cNvGrpSpPr/>
          <p:nvPr/>
        </p:nvGrpSpPr>
        <p:grpSpPr>
          <a:xfrm>
            <a:off x="1063623" y="2688757"/>
            <a:ext cx="6466403" cy="538121"/>
            <a:chOff x="617346" y="3124828"/>
            <a:chExt cx="5797562" cy="874408"/>
          </a:xfrm>
        </p:grpSpPr>
        <p:sp>
          <p:nvSpPr>
            <p:cNvPr id="10" name="矩形 9"/>
            <p:cNvSpPr/>
            <p:nvPr/>
          </p:nvSpPr>
          <p:spPr>
            <a:xfrm>
              <a:off x="617346" y="3124829"/>
              <a:ext cx="5797562" cy="874407"/>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kern="100">
                  <a:solidFill>
                    <a:srgbClr val="1353A2"/>
                  </a:solidFill>
                  <a:latin typeface="微软雅黑" panose="020B0503020204020204" pitchFamily="34" charset="-122"/>
                  <a:ea typeface="微软雅黑" panose="020B0503020204020204" pitchFamily="34" charset="-122"/>
                </a:rPr>
                <a:t>add_dict = {'name': 'Jack','age':23,'height':185}</a:t>
              </a:r>
              <a:endParaRPr lang="en-US" altLang="zh-CN" kern="100" dirty="0">
                <a:solidFill>
                  <a:srgbClr val="1353A2"/>
                </a:solidFill>
                <a:latin typeface="微软雅黑" panose="020B0503020204020204" pitchFamily="34" charset="-122"/>
                <a:ea typeface="微软雅黑" panose="020B0503020204020204" pitchFamily="34" charset="-122"/>
              </a:endParaRPr>
            </a:p>
          </p:txBody>
        </p:sp>
        <p:sp>
          <p:nvSpPr>
            <p:cNvPr id="11" name="矩形 10"/>
            <p:cNvSpPr/>
            <p:nvPr/>
          </p:nvSpPr>
          <p:spPr>
            <a:xfrm>
              <a:off x="5739677" y="3124828"/>
              <a:ext cx="675230" cy="874408"/>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示例</a:t>
              </a:r>
            </a:p>
          </p:txBody>
        </p:sp>
      </p:grpSp>
      <p:grpSp>
        <p:nvGrpSpPr>
          <p:cNvPr id="12" name="组合 11"/>
          <p:cNvGrpSpPr/>
          <p:nvPr/>
        </p:nvGrpSpPr>
        <p:grpSpPr>
          <a:xfrm>
            <a:off x="1063623" y="3543809"/>
            <a:ext cx="6466402" cy="458909"/>
            <a:chOff x="617346" y="3124828"/>
            <a:chExt cx="5797563" cy="458909"/>
          </a:xfrm>
        </p:grpSpPr>
        <p:sp>
          <p:nvSpPr>
            <p:cNvPr id="13" name="矩形 12"/>
            <p:cNvSpPr/>
            <p:nvPr/>
          </p:nvSpPr>
          <p:spPr>
            <a:xfrm>
              <a:off x="617346" y="3124829"/>
              <a:ext cx="5797562" cy="458908"/>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kern="100">
                  <a:solidFill>
                    <a:srgbClr val="1353A2"/>
                  </a:solidFill>
                  <a:latin typeface="微软雅黑" panose="020B0503020204020204" pitchFamily="34" charset="-122"/>
                  <a:ea typeface="微软雅黑" panose="020B0503020204020204" pitchFamily="34" charset="-122"/>
                </a:rPr>
                <a:t>add_dict['sco'] = 98</a:t>
              </a:r>
              <a:endParaRPr lang="en-US" altLang="zh-CN" kern="100" dirty="0">
                <a:solidFill>
                  <a:srgbClr val="1353A2"/>
                </a:solidFill>
                <a:latin typeface="微软雅黑" panose="020B0503020204020204" pitchFamily="34" charset="-122"/>
                <a:ea typeface="微软雅黑" panose="020B0503020204020204" pitchFamily="34" charset="-122"/>
              </a:endParaRPr>
            </a:p>
          </p:txBody>
        </p:sp>
        <p:sp>
          <p:nvSpPr>
            <p:cNvPr id="14" name="矩形 13"/>
            <p:cNvSpPr/>
            <p:nvPr/>
          </p:nvSpPr>
          <p:spPr>
            <a:xfrm>
              <a:off x="4474078" y="3124828"/>
              <a:ext cx="1940831" cy="458909"/>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通过键添加</a:t>
              </a:r>
            </a:p>
          </p:txBody>
        </p:sp>
      </p:grpSp>
      <p:grpSp>
        <p:nvGrpSpPr>
          <p:cNvPr id="15" name="组合 14"/>
          <p:cNvGrpSpPr/>
          <p:nvPr/>
        </p:nvGrpSpPr>
        <p:grpSpPr>
          <a:xfrm>
            <a:off x="1063622" y="4474230"/>
            <a:ext cx="6466402" cy="507831"/>
            <a:chOff x="617346" y="3124829"/>
            <a:chExt cx="5797562" cy="356640"/>
          </a:xfrm>
        </p:grpSpPr>
        <p:sp>
          <p:nvSpPr>
            <p:cNvPr id="16" name="矩形 15"/>
            <p:cNvSpPr/>
            <p:nvPr/>
          </p:nvSpPr>
          <p:spPr>
            <a:xfrm>
              <a:off x="617346" y="3124829"/>
              <a:ext cx="5797562" cy="356640"/>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add_dict.update(sco=98)	</a:t>
              </a:r>
            </a:p>
          </p:txBody>
        </p:sp>
        <p:sp>
          <p:nvSpPr>
            <p:cNvPr id="17" name="矩形 16"/>
            <p:cNvSpPr/>
            <p:nvPr/>
          </p:nvSpPr>
          <p:spPr>
            <a:xfrm>
              <a:off x="4474078" y="3124829"/>
              <a:ext cx="1940830" cy="356640"/>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600">
                  <a:latin typeface="微软雅黑" panose="020B0503020204020204" pitchFamily="34" charset="-122"/>
                  <a:ea typeface="微软雅黑" panose="020B0503020204020204" pitchFamily="34" charset="-122"/>
                </a:rPr>
                <a:t>使用</a:t>
              </a:r>
              <a:r>
                <a:rPr lang="en-US" altLang="zh-CN" sz="1600">
                  <a:latin typeface="微软雅黑" panose="020B0503020204020204" pitchFamily="34" charset="-122"/>
                  <a:ea typeface="微软雅黑" panose="020B0503020204020204" pitchFamily="34" charset="-122"/>
                </a:rPr>
                <a:t>update</a:t>
              </a:r>
              <a:r>
                <a:rPr lang="zh-CN" altLang="en-US" sz="1600">
                  <a:latin typeface="微软雅黑" panose="020B0503020204020204" pitchFamily="34" charset="-122"/>
                  <a:ea typeface="微软雅黑" panose="020B0503020204020204" pitchFamily="34" charset="-122"/>
                </a:rPr>
                <a:t>方法添加</a:t>
              </a:r>
              <a:endParaRPr lang="zh-CN" altLang="en-US" sz="1600" dirty="0">
                <a:latin typeface="微软雅黑" panose="020B0503020204020204" pitchFamily="34" charset="-122"/>
                <a:ea typeface="微软雅黑" panose="020B0503020204020204" pitchFamily="34" charset="-122"/>
              </a:endParaRPr>
            </a:p>
          </p:txBody>
        </p:sp>
      </p:grpSp>
      <p:sp>
        <p:nvSpPr>
          <p:cNvPr id="3" name="TextBox 2"/>
          <p:cNvSpPr txBox="1"/>
          <p:nvPr/>
        </p:nvSpPr>
        <p:spPr>
          <a:xfrm>
            <a:off x="1063621" y="1892300"/>
            <a:ext cx="2031325" cy="461665"/>
          </a:xfrm>
          <a:prstGeom prst="rect">
            <a:avLst/>
          </a:prstGeom>
          <a:noFill/>
        </p:spPr>
        <p:txBody>
          <a:bodyPr wrap="none" rtlCol="0">
            <a:spAutoFit/>
          </a:bodyPr>
          <a:lstStyle/>
          <a:p>
            <a:r>
              <a:rPr lang="zh-CN" altLang="en-US" sz="2400" b="1" dirty="0">
                <a:solidFill>
                  <a:srgbClr val="FF0000"/>
                </a:solidFill>
                <a:latin typeface="微软雅黑" panose="020B0503020204020204" pitchFamily="34" charset="-122"/>
                <a:ea typeface="微软雅黑" panose="020B0503020204020204" pitchFamily="34" charset="-122"/>
              </a:rPr>
              <a:t>添加字典元素</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17827" y="3467879"/>
            <a:ext cx="3970423" cy="26520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 Box 44"/>
          <p:cNvSpPr txBox="1">
            <a:spLocks noChangeArrowheads="1"/>
          </p:cNvSpPr>
          <p:nvPr/>
        </p:nvSpPr>
        <p:spPr bwMode="auto">
          <a:xfrm>
            <a:off x="590053" y="1485777"/>
            <a:ext cx="11010544" cy="11350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90204" pitchFamily="34" charset="0"/>
                <a:ea typeface="宋体" pitchFamily="2" charset="-122"/>
              </a:defRPr>
            </a:lvl2pPr>
            <a:lvl3pPr defTabSz="720725" eaLnBrk="0" hangingPunct="0">
              <a:defRPr sz="1600">
                <a:latin typeface="Arial" panose="020B0604020202090204" pitchFamily="34" charset="0"/>
                <a:ea typeface="宋体" pitchFamily="2" charset="-122"/>
              </a:defRPr>
            </a:lvl3pPr>
            <a:lvl4pPr defTabSz="720725" eaLnBrk="0" hangingPunct="0">
              <a:defRPr sz="1600">
                <a:latin typeface="Arial" panose="020B0604020202090204" pitchFamily="34" charset="0"/>
                <a:ea typeface="宋体" pitchFamily="2" charset="-122"/>
              </a:defRPr>
            </a:lvl4pPr>
            <a:lvl5pPr defTabSz="720725" eaLnBrk="0" hangingPunct="0">
              <a:defRPr sz="1600">
                <a:latin typeface="Arial" panose="020B0604020202090204" pitchFamily="34" charset="0"/>
                <a:ea typeface="宋体" pitchFamily="2" charset="-122"/>
              </a:defRPr>
            </a:lvl5pPr>
            <a:lvl6pPr defTabSz="720725" eaLnBrk="0" fontAlgn="base" hangingPunct="0">
              <a:spcBef>
                <a:spcPct val="0"/>
              </a:spcBef>
              <a:spcAft>
                <a:spcPct val="0"/>
              </a:spcAft>
              <a:defRPr sz="1600">
                <a:latin typeface="Arial" panose="020B0604020202090204" pitchFamily="34" charset="0"/>
                <a:ea typeface="宋体" pitchFamily="2" charset="-122"/>
              </a:defRPr>
            </a:lvl6pPr>
            <a:lvl7pPr defTabSz="720725" eaLnBrk="0" fontAlgn="base" hangingPunct="0">
              <a:spcBef>
                <a:spcPct val="0"/>
              </a:spcBef>
              <a:spcAft>
                <a:spcPct val="0"/>
              </a:spcAft>
              <a:defRPr sz="1600">
                <a:latin typeface="Arial" panose="020B0604020202090204" pitchFamily="34" charset="0"/>
                <a:ea typeface="宋体" pitchFamily="2" charset="-122"/>
              </a:defRPr>
            </a:lvl7pPr>
            <a:lvl8pPr defTabSz="720725" eaLnBrk="0" fontAlgn="base" hangingPunct="0">
              <a:spcBef>
                <a:spcPct val="0"/>
              </a:spcBef>
              <a:spcAft>
                <a:spcPct val="0"/>
              </a:spcAft>
              <a:defRPr sz="1600">
                <a:latin typeface="Arial" panose="020B0604020202090204" pitchFamily="34" charset="0"/>
                <a:ea typeface="宋体" pitchFamily="2" charset="-122"/>
              </a:defRPr>
            </a:lvl8pPr>
            <a:lvl9pPr defTabSz="720725" eaLnBrk="0" fontAlgn="base" hangingPunct="0">
              <a:spcBef>
                <a:spcPct val="0"/>
              </a:spcBef>
              <a:spcAft>
                <a:spcPct val="0"/>
              </a:spcAft>
              <a:defRPr sz="1600">
                <a:latin typeface="Arial" panose="020B0604020202090204" pitchFamily="34" charset="0"/>
                <a:ea typeface="宋体" pitchFamily="2" charset="-122"/>
              </a:defRPr>
            </a:lvl9pPr>
          </a:lstStyle>
          <a:p>
            <a:pPr indent="0">
              <a:lnSpc>
                <a:spcPct val="150000"/>
              </a:lnSpc>
            </a:pPr>
            <a:r>
              <a:rPr lang="zh-CN" altLang="en-US" sz="2400" dirty="0"/>
              <a:t>修改字典元素的本质是通过键获取值，再重新对元素进行赋值。</a:t>
            </a:r>
            <a:r>
              <a:rPr lang="zh-CN" altLang="en-US" sz="2400" dirty="0">
                <a:solidFill>
                  <a:srgbClr val="FF0000"/>
                </a:solidFill>
              </a:rPr>
              <a:t>修改元素的操作与添加元素的操作相同。</a:t>
            </a:r>
            <a:endParaRPr lang="zh-CN" altLang="zh-CN" sz="2400" dirty="0">
              <a:solidFill>
                <a:srgbClr val="FF0000"/>
              </a:solidFill>
            </a:endParaRPr>
          </a:p>
        </p:txBody>
      </p:sp>
      <p:sp>
        <p:nvSpPr>
          <p:cNvPr id="2" name="标题 1"/>
          <p:cNvSpPr>
            <a:spLocks noGrp="1"/>
          </p:cNvSpPr>
          <p:nvPr>
            <p:ph type="title" idx="4294967295"/>
          </p:nvPr>
        </p:nvSpPr>
        <p:spPr>
          <a:xfrm>
            <a:off x="1672281" y="472463"/>
            <a:ext cx="7007225" cy="485140"/>
          </a:xfrm>
          <a:noFill/>
          <a:effectLst>
            <a:reflection blurRad="6350" stA="50000" endA="300" endPos="38500" dist="50800" dir="5400000" sy="-100000" algn="bl" rotWithShape="0"/>
          </a:effectLst>
        </p:spPr>
        <p:txBody>
          <a:bodyPr vert="horz" wrap="square" lIns="91440" tIns="45720" rIns="91440" bIns="45720" rtlCol="0" anchor="ctr">
            <a:spAutoFit/>
          </a:bodyPr>
          <a:lstStyle/>
          <a:p>
            <a:r>
              <a:rPr lang="en-US" sz="3200" dirty="0">
                <a:solidFill>
                  <a:srgbClr val="1353A2"/>
                </a:solidFill>
                <a:latin typeface="微软雅黑" panose="020B0503020204020204" pitchFamily="34" charset="-122"/>
                <a:ea typeface="微软雅黑" panose="020B0503020204020204" pitchFamily="34" charset="-122"/>
                <a:cs typeface="+mn-cs"/>
                <a:sym typeface="+mn-ea"/>
              </a:rPr>
              <a:t>4.4 </a:t>
            </a:r>
            <a:r>
              <a:rPr lang="zh-CN" altLang="en-US" sz="3200" dirty="0">
                <a:solidFill>
                  <a:srgbClr val="1353A2"/>
                </a:solidFill>
                <a:latin typeface="微软雅黑" panose="020B0503020204020204" pitchFamily="34" charset="-122"/>
                <a:ea typeface="微软雅黑" panose="020B0503020204020204" pitchFamily="34" charset="-122"/>
                <a:cs typeface="+mn-cs"/>
                <a:sym typeface="+mn-ea"/>
              </a:rPr>
              <a:t>字典（添加</a:t>
            </a:r>
            <a:r>
              <a:rPr lang="en-US" altLang="zh-CN" sz="3200" dirty="0">
                <a:solidFill>
                  <a:srgbClr val="1353A2"/>
                </a:solidFill>
                <a:latin typeface="微软雅黑" panose="020B0503020204020204" pitchFamily="34" charset="-122"/>
                <a:ea typeface="微软雅黑" panose="020B0503020204020204" pitchFamily="34" charset="-122"/>
                <a:cs typeface="+mn-cs"/>
                <a:sym typeface="+mn-ea"/>
              </a:rPr>
              <a:t>/</a:t>
            </a:r>
            <a:r>
              <a:rPr lang="zh-CN" altLang="en-US" sz="3200" dirty="0">
                <a:solidFill>
                  <a:srgbClr val="1353A2"/>
                </a:solidFill>
                <a:latin typeface="微软雅黑" panose="020B0503020204020204" pitchFamily="34" charset="-122"/>
                <a:ea typeface="微软雅黑" panose="020B0503020204020204" pitchFamily="34" charset="-122"/>
                <a:cs typeface="+mn-cs"/>
                <a:sym typeface="+mn-ea"/>
              </a:rPr>
              <a:t>修改）</a:t>
            </a:r>
            <a:endParaRPr lang="zh-CN" altLang="en-US" sz="3200" dirty="0">
              <a:solidFill>
                <a:srgbClr val="1353A2"/>
              </a:solidFill>
              <a:latin typeface="微软雅黑" panose="020B0503020204020204" pitchFamily="34" charset="-122"/>
              <a:ea typeface="微软雅黑" panose="020B0503020204020204" pitchFamily="34" charset="-122"/>
              <a:cs typeface="+mn-cs"/>
            </a:endParaRPr>
          </a:p>
        </p:txBody>
      </p:sp>
      <p:grpSp>
        <p:nvGrpSpPr>
          <p:cNvPr id="9" name="组合 8"/>
          <p:cNvGrpSpPr/>
          <p:nvPr/>
        </p:nvGrpSpPr>
        <p:grpSpPr>
          <a:xfrm>
            <a:off x="771523" y="2947692"/>
            <a:ext cx="6801253" cy="538121"/>
            <a:chOff x="617346" y="3124828"/>
            <a:chExt cx="5797562" cy="874408"/>
          </a:xfrm>
        </p:grpSpPr>
        <p:sp>
          <p:nvSpPr>
            <p:cNvPr id="10" name="矩形 9"/>
            <p:cNvSpPr/>
            <p:nvPr/>
          </p:nvSpPr>
          <p:spPr>
            <a:xfrm>
              <a:off x="617346" y="3124834"/>
              <a:ext cx="5797562" cy="745693"/>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kern="100">
                  <a:solidFill>
                    <a:srgbClr val="1353A2"/>
                  </a:solidFill>
                  <a:latin typeface="微软雅黑" panose="020B0503020204020204" pitchFamily="34" charset="-122"/>
                  <a:ea typeface="微软雅黑" panose="020B0503020204020204" pitchFamily="34" charset="-122"/>
                </a:rPr>
                <a:t>modify_dict = {'stu1': '</a:t>
              </a:r>
              <a:r>
                <a:rPr lang="zh-CN" altLang="en-US" kern="100">
                  <a:solidFill>
                    <a:srgbClr val="1353A2"/>
                  </a:solidFill>
                  <a:latin typeface="微软雅黑" panose="020B0503020204020204" pitchFamily="34" charset="-122"/>
                  <a:ea typeface="微软雅黑" panose="020B0503020204020204" pitchFamily="34" charset="-122"/>
                </a:rPr>
                <a:t>小明</a:t>
              </a:r>
              <a:r>
                <a:rPr lang="en-US" altLang="zh-CN" kern="100">
                  <a:solidFill>
                    <a:srgbClr val="1353A2"/>
                  </a:solidFill>
                  <a:latin typeface="微软雅黑" panose="020B0503020204020204" pitchFamily="34" charset="-122"/>
                  <a:ea typeface="微软雅黑" panose="020B0503020204020204" pitchFamily="34" charset="-122"/>
                </a:rPr>
                <a:t>', 'stu2': '</a:t>
              </a:r>
              <a:r>
                <a:rPr lang="zh-CN" altLang="en-US" kern="100">
                  <a:solidFill>
                    <a:srgbClr val="1353A2"/>
                  </a:solidFill>
                  <a:latin typeface="微软雅黑" panose="020B0503020204020204" pitchFamily="34" charset="-122"/>
                  <a:ea typeface="微软雅黑" panose="020B0503020204020204" pitchFamily="34" charset="-122"/>
                </a:rPr>
                <a:t>小刚</a:t>
              </a:r>
              <a:r>
                <a:rPr lang="en-US" altLang="zh-CN" kern="100">
                  <a:solidFill>
                    <a:srgbClr val="1353A2"/>
                  </a:solidFill>
                  <a:latin typeface="微软雅黑" panose="020B0503020204020204" pitchFamily="34" charset="-122"/>
                  <a:ea typeface="微软雅黑" panose="020B0503020204020204" pitchFamily="34" charset="-122"/>
                </a:rPr>
                <a:t>', 'stu3': '</a:t>
              </a:r>
              <a:r>
                <a:rPr lang="zh-CN" altLang="en-US" kern="100">
                  <a:solidFill>
                    <a:srgbClr val="1353A2"/>
                  </a:solidFill>
                  <a:latin typeface="微软雅黑" panose="020B0503020204020204" pitchFamily="34" charset="-122"/>
                  <a:ea typeface="微软雅黑" panose="020B0503020204020204" pitchFamily="34" charset="-122"/>
                </a:rPr>
                <a:t>小兰</a:t>
              </a:r>
              <a:r>
                <a:rPr lang="en-US" altLang="zh-CN" kern="100">
                  <a:solidFill>
                    <a:srgbClr val="1353A2"/>
                  </a:solidFill>
                  <a:latin typeface="微软雅黑" panose="020B0503020204020204" pitchFamily="34" charset="-122"/>
                  <a:ea typeface="微软雅黑" panose="020B0503020204020204" pitchFamily="34" charset="-122"/>
                </a:rPr>
                <a:t>'}</a:t>
              </a:r>
              <a:endParaRPr lang="en-US" altLang="zh-CN" kern="100" dirty="0">
                <a:solidFill>
                  <a:srgbClr val="1353A2"/>
                </a:solidFill>
                <a:latin typeface="微软雅黑" panose="020B0503020204020204" pitchFamily="34" charset="-122"/>
                <a:ea typeface="微软雅黑" panose="020B0503020204020204" pitchFamily="34" charset="-122"/>
              </a:endParaRPr>
            </a:p>
          </p:txBody>
        </p:sp>
        <p:sp>
          <p:nvSpPr>
            <p:cNvPr id="11" name="矩形 10"/>
            <p:cNvSpPr/>
            <p:nvPr/>
          </p:nvSpPr>
          <p:spPr>
            <a:xfrm>
              <a:off x="5739677" y="3124828"/>
              <a:ext cx="675230" cy="874408"/>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示例</a:t>
              </a:r>
            </a:p>
          </p:txBody>
        </p:sp>
      </p:grpSp>
      <p:grpSp>
        <p:nvGrpSpPr>
          <p:cNvPr id="12" name="组合 11"/>
          <p:cNvGrpSpPr/>
          <p:nvPr/>
        </p:nvGrpSpPr>
        <p:grpSpPr>
          <a:xfrm>
            <a:off x="771523" y="3802745"/>
            <a:ext cx="6801252" cy="458909"/>
            <a:chOff x="617346" y="3124828"/>
            <a:chExt cx="5797563" cy="458909"/>
          </a:xfrm>
        </p:grpSpPr>
        <p:sp>
          <p:nvSpPr>
            <p:cNvPr id="13" name="矩形 12"/>
            <p:cNvSpPr/>
            <p:nvPr/>
          </p:nvSpPr>
          <p:spPr>
            <a:xfrm>
              <a:off x="617346" y="3124829"/>
              <a:ext cx="5797562" cy="458908"/>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kern="100">
                  <a:solidFill>
                    <a:srgbClr val="1353A2"/>
                  </a:solidFill>
                  <a:latin typeface="微软雅黑" panose="020B0503020204020204" pitchFamily="34" charset="-122"/>
                  <a:ea typeface="微软雅黑" panose="020B0503020204020204" pitchFamily="34" charset="-122"/>
                </a:rPr>
                <a:t>modify_dict['stu3'] = '</a:t>
              </a:r>
              <a:r>
                <a:rPr lang="zh-CN" altLang="en-US" kern="100">
                  <a:solidFill>
                    <a:srgbClr val="1353A2"/>
                  </a:solidFill>
                  <a:latin typeface="微软雅黑" panose="020B0503020204020204" pitchFamily="34" charset="-122"/>
                  <a:ea typeface="微软雅黑" panose="020B0503020204020204" pitchFamily="34" charset="-122"/>
                </a:rPr>
                <a:t>刘婷</a:t>
              </a:r>
              <a:r>
                <a:rPr lang="en-US" altLang="zh-CN" kern="100">
                  <a:solidFill>
                    <a:srgbClr val="1353A2"/>
                  </a:solidFill>
                  <a:latin typeface="微软雅黑" panose="020B0503020204020204" pitchFamily="34" charset="-122"/>
                  <a:ea typeface="微软雅黑" panose="020B0503020204020204" pitchFamily="34" charset="-122"/>
                </a:rPr>
                <a:t>'</a:t>
              </a:r>
              <a:endParaRPr lang="en-US" altLang="zh-CN" kern="100" dirty="0">
                <a:solidFill>
                  <a:srgbClr val="1353A2"/>
                </a:solidFill>
                <a:latin typeface="微软雅黑" panose="020B0503020204020204" pitchFamily="34" charset="-122"/>
                <a:ea typeface="微软雅黑" panose="020B0503020204020204" pitchFamily="34" charset="-122"/>
              </a:endParaRPr>
            </a:p>
          </p:txBody>
        </p:sp>
        <p:sp>
          <p:nvSpPr>
            <p:cNvPr id="14" name="矩形 13"/>
            <p:cNvSpPr/>
            <p:nvPr/>
          </p:nvSpPr>
          <p:spPr>
            <a:xfrm>
              <a:off x="4474078" y="3124828"/>
              <a:ext cx="1940831" cy="458909"/>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latin typeface="微软雅黑" panose="020B0503020204020204" pitchFamily="34" charset="-122"/>
                  <a:ea typeface="微软雅黑" panose="020B0503020204020204" pitchFamily="34" charset="-122"/>
                </a:rPr>
                <a:t>通过键修改</a:t>
              </a:r>
              <a:endParaRPr lang="zh-CN" altLang="en-US" sz="1600" dirty="0">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771522" y="4733167"/>
            <a:ext cx="6801252" cy="458908"/>
            <a:chOff x="617346" y="3124827"/>
            <a:chExt cx="5797562" cy="322282"/>
          </a:xfrm>
        </p:grpSpPr>
        <p:sp>
          <p:nvSpPr>
            <p:cNvPr id="16" name="矩形 15"/>
            <p:cNvSpPr/>
            <p:nvPr/>
          </p:nvSpPr>
          <p:spPr>
            <a:xfrm>
              <a:off x="617346" y="3124827"/>
              <a:ext cx="5797562" cy="322282"/>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kern="100">
                  <a:solidFill>
                    <a:srgbClr val="1353A2"/>
                  </a:solidFill>
                  <a:latin typeface="微软雅黑" panose="020B0503020204020204" pitchFamily="34" charset="-122"/>
                  <a:ea typeface="微软雅黑" panose="020B0503020204020204" pitchFamily="34" charset="-122"/>
                </a:rPr>
                <a:t>modify_dict.update(stu2='</a:t>
              </a:r>
              <a:r>
                <a:rPr lang="zh-CN" altLang="en-US" kern="100">
                  <a:solidFill>
                    <a:srgbClr val="1353A2"/>
                  </a:solidFill>
                  <a:latin typeface="微软雅黑" panose="020B0503020204020204" pitchFamily="34" charset="-122"/>
                  <a:ea typeface="微软雅黑" panose="020B0503020204020204" pitchFamily="34" charset="-122"/>
                </a:rPr>
                <a:t>张强</a:t>
              </a:r>
              <a:r>
                <a:rPr lang="en-US" altLang="zh-CN" kern="100">
                  <a:solidFill>
                    <a:srgbClr val="1353A2"/>
                  </a:solidFill>
                  <a:latin typeface="微软雅黑" panose="020B0503020204020204" pitchFamily="34" charset="-122"/>
                  <a:ea typeface="微软雅黑" panose="020B0503020204020204" pitchFamily="34" charset="-122"/>
                </a:rPr>
                <a:t>')</a:t>
              </a:r>
              <a:endParaRPr lang="en-US" altLang="zh-CN" kern="100" dirty="0">
                <a:solidFill>
                  <a:srgbClr val="1353A2"/>
                </a:solidFill>
                <a:latin typeface="微软雅黑" panose="020B0503020204020204" pitchFamily="34" charset="-122"/>
                <a:ea typeface="微软雅黑" panose="020B0503020204020204" pitchFamily="34" charset="-122"/>
              </a:endParaRPr>
            </a:p>
          </p:txBody>
        </p:sp>
        <p:sp>
          <p:nvSpPr>
            <p:cNvPr id="17" name="矩形 16"/>
            <p:cNvSpPr/>
            <p:nvPr/>
          </p:nvSpPr>
          <p:spPr>
            <a:xfrm>
              <a:off x="4474078" y="3124828"/>
              <a:ext cx="1940830" cy="322281"/>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latin typeface="微软雅黑" panose="020B0503020204020204" pitchFamily="34" charset="-122"/>
                  <a:ea typeface="微软雅黑" panose="020B0503020204020204" pitchFamily="34" charset="-122"/>
                </a:rPr>
                <a:t>使用</a:t>
              </a:r>
              <a:r>
                <a:rPr lang="en-US" altLang="zh-CN" sz="1600">
                  <a:latin typeface="微软雅黑" panose="020B0503020204020204" pitchFamily="34" charset="-122"/>
                  <a:ea typeface="微软雅黑" panose="020B0503020204020204" pitchFamily="34" charset="-122"/>
                </a:rPr>
                <a:t>update</a:t>
              </a:r>
              <a:r>
                <a:rPr lang="zh-CN" altLang="en-US" sz="1600">
                  <a:latin typeface="微软雅黑" panose="020B0503020204020204" pitchFamily="34" charset="-122"/>
                  <a:ea typeface="微软雅黑" panose="020B0503020204020204" pitchFamily="34" charset="-122"/>
                </a:rPr>
                <a:t>方法修改</a:t>
              </a:r>
              <a:endParaRPr lang="zh-CN" altLang="en-US" sz="1600"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4"/>
          <p:cNvSpPr txBox="1">
            <a:spLocks noChangeArrowheads="1"/>
          </p:cNvSpPr>
          <p:nvPr/>
        </p:nvSpPr>
        <p:spPr bwMode="auto">
          <a:xfrm>
            <a:off x="590053" y="1410360"/>
            <a:ext cx="11010544" cy="58105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90204" pitchFamily="34" charset="0"/>
                <a:ea typeface="宋体" pitchFamily="2" charset="-122"/>
              </a:defRPr>
            </a:lvl2pPr>
            <a:lvl3pPr defTabSz="720725" eaLnBrk="0" hangingPunct="0">
              <a:defRPr sz="1600">
                <a:latin typeface="Arial" panose="020B0604020202090204" pitchFamily="34" charset="0"/>
                <a:ea typeface="宋体" pitchFamily="2" charset="-122"/>
              </a:defRPr>
            </a:lvl3pPr>
            <a:lvl4pPr defTabSz="720725" eaLnBrk="0" hangingPunct="0">
              <a:defRPr sz="1600">
                <a:latin typeface="Arial" panose="020B0604020202090204" pitchFamily="34" charset="0"/>
                <a:ea typeface="宋体" pitchFamily="2" charset="-122"/>
              </a:defRPr>
            </a:lvl4pPr>
            <a:lvl5pPr defTabSz="720725" eaLnBrk="0" hangingPunct="0">
              <a:defRPr sz="1600">
                <a:latin typeface="Arial" panose="020B0604020202090204" pitchFamily="34" charset="0"/>
                <a:ea typeface="宋体" pitchFamily="2" charset="-122"/>
              </a:defRPr>
            </a:lvl5pPr>
            <a:lvl6pPr defTabSz="720725" eaLnBrk="0" fontAlgn="base" hangingPunct="0">
              <a:spcBef>
                <a:spcPct val="0"/>
              </a:spcBef>
              <a:spcAft>
                <a:spcPct val="0"/>
              </a:spcAft>
              <a:defRPr sz="1600">
                <a:latin typeface="Arial" panose="020B0604020202090204" pitchFamily="34" charset="0"/>
                <a:ea typeface="宋体" pitchFamily="2" charset="-122"/>
              </a:defRPr>
            </a:lvl6pPr>
            <a:lvl7pPr defTabSz="720725" eaLnBrk="0" fontAlgn="base" hangingPunct="0">
              <a:spcBef>
                <a:spcPct val="0"/>
              </a:spcBef>
              <a:spcAft>
                <a:spcPct val="0"/>
              </a:spcAft>
              <a:defRPr sz="1600">
                <a:latin typeface="Arial" panose="020B0604020202090204" pitchFamily="34" charset="0"/>
                <a:ea typeface="宋体" pitchFamily="2" charset="-122"/>
              </a:defRPr>
            </a:lvl7pPr>
            <a:lvl8pPr defTabSz="720725" eaLnBrk="0" fontAlgn="base" hangingPunct="0">
              <a:spcBef>
                <a:spcPct val="0"/>
              </a:spcBef>
              <a:spcAft>
                <a:spcPct val="0"/>
              </a:spcAft>
              <a:defRPr sz="1600">
                <a:latin typeface="Arial" panose="020B0604020202090204" pitchFamily="34" charset="0"/>
                <a:ea typeface="宋体" pitchFamily="2" charset="-122"/>
              </a:defRPr>
            </a:lvl8pPr>
            <a:lvl9pPr defTabSz="720725" eaLnBrk="0" fontAlgn="base" hangingPunct="0">
              <a:spcBef>
                <a:spcPct val="0"/>
              </a:spcBef>
              <a:spcAft>
                <a:spcPct val="0"/>
              </a:spcAft>
              <a:defRPr sz="1600">
                <a:latin typeface="Arial" panose="020B0604020202090204" pitchFamily="34" charset="0"/>
                <a:ea typeface="宋体" pitchFamily="2" charset="-122"/>
              </a:defRPr>
            </a:lvl9pPr>
          </a:lstStyle>
          <a:p>
            <a:pPr indent="0">
              <a:lnSpc>
                <a:spcPct val="150000"/>
              </a:lnSpc>
            </a:pPr>
            <a:r>
              <a:rPr lang="en-US" altLang="zh-CN" sz="2400" dirty="0"/>
              <a:t>Python</a:t>
            </a:r>
            <a:r>
              <a:rPr lang="zh-CN" altLang="en-US" sz="2400" dirty="0"/>
              <a:t>支持通过</a:t>
            </a:r>
            <a:r>
              <a:rPr lang="en-US" altLang="zh-CN" sz="2400" dirty="0">
                <a:solidFill>
                  <a:srgbClr val="FF0000"/>
                </a:solidFill>
              </a:rPr>
              <a:t>pop()</a:t>
            </a:r>
            <a:r>
              <a:rPr lang="zh-CN" altLang="en-US" sz="2400" dirty="0"/>
              <a:t>、</a:t>
            </a:r>
            <a:r>
              <a:rPr lang="en-US" altLang="zh-CN" sz="2400" dirty="0">
                <a:solidFill>
                  <a:srgbClr val="FF0000"/>
                </a:solidFill>
              </a:rPr>
              <a:t>popitem()</a:t>
            </a:r>
            <a:r>
              <a:rPr lang="zh-CN" altLang="en-US" sz="2400" dirty="0"/>
              <a:t>和</a:t>
            </a:r>
            <a:r>
              <a:rPr lang="en-US" altLang="zh-CN" sz="2400" dirty="0">
                <a:solidFill>
                  <a:srgbClr val="FF0000"/>
                </a:solidFill>
              </a:rPr>
              <a:t>clear()</a:t>
            </a:r>
            <a:r>
              <a:rPr lang="zh-CN" altLang="en-US" sz="2400" dirty="0"/>
              <a:t>方法删除字典中的元素。</a:t>
            </a:r>
            <a:endParaRPr lang="en-US" altLang="zh-CN" sz="2400" dirty="0"/>
          </a:p>
        </p:txBody>
      </p:sp>
      <p:sp>
        <p:nvSpPr>
          <p:cNvPr id="2" name="标题 1"/>
          <p:cNvSpPr>
            <a:spLocks noGrp="1"/>
          </p:cNvSpPr>
          <p:nvPr>
            <p:ph type="title" idx="4294967295"/>
          </p:nvPr>
        </p:nvSpPr>
        <p:spPr>
          <a:xfrm>
            <a:off x="1622854" y="548904"/>
            <a:ext cx="7007225" cy="485140"/>
          </a:xfrm>
          <a:noFill/>
          <a:effectLst>
            <a:reflection blurRad="6350" stA="50000" endA="300" endPos="38500" dist="50800" dir="5400000" sy="-100000" algn="bl" rotWithShape="0"/>
          </a:effectLst>
        </p:spPr>
        <p:txBody>
          <a:bodyPr vert="horz" wrap="square" lIns="91440" tIns="45720" rIns="91440" bIns="45720" rtlCol="0" anchor="ctr">
            <a:spAutoFit/>
          </a:bodyPr>
          <a:lstStyle/>
          <a:p>
            <a:r>
              <a:rPr lang="en-US" sz="3200" dirty="0">
                <a:solidFill>
                  <a:srgbClr val="1353A2"/>
                </a:solidFill>
                <a:latin typeface="微软雅黑" panose="020B0503020204020204" pitchFamily="34" charset="-122"/>
                <a:ea typeface="微软雅黑" panose="020B0503020204020204" pitchFamily="34" charset="-122"/>
                <a:cs typeface="+mn-cs"/>
                <a:sym typeface="+mn-ea"/>
              </a:rPr>
              <a:t>4.4 </a:t>
            </a:r>
            <a:r>
              <a:rPr lang="zh-CN" altLang="en-US" sz="3200" dirty="0">
                <a:solidFill>
                  <a:srgbClr val="1353A2"/>
                </a:solidFill>
                <a:latin typeface="微软雅黑" panose="020B0503020204020204" pitchFamily="34" charset="-122"/>
                <a:ea typeface="微软雅黑" panose="020B0503020204020204" pitchFamily="34" charset="-122"/>
                <a:cs typeface="+mn-cs"/>
                <a:sym typeface="+mn-ea"/>
              </a:rPr>
              <a:t>字典（删除）</a:t>
            </a:r>
            <a:endParaRPr lang="zh-CN" altLang="en-US" sz="3200" dirty="0">
              <a:solidFill>
                <a:srgbClr val="1353A2"/>
              </a:solidFill>
              <a:latin typeface="微软雅黑" panose="020B0503020204020204" pitchFamily="34" charset="-122"/>
              <a:ea typeface="微软雅黑" panose="020B0503020204020204" pitchFamily="34" charset="-122"/>
              <a:cs typeface="+mn-cs"/>
            </a:endParaRPr>
          </a:p>
        </p:txBody>
      </p:sp>
      <p:sp>
        <p:nvSpPr>
          <p:cNvPr id="3" name="矩形 2"/>
          <p:cNvSpPr/>
          <p:nvPr/>
        </p:nvSpPr>
        <p:spPr>
          <a:xfrm>
            <a:off x="1148853" y="2274411"/>
            <a:ext cx="8677772" cy="1785104"/>
          </a:xfrm>
          <a:prstGeom prst="rect">
            <a:avLst/>
          </a:prstGeom>
        </p:spPr>
        <p:txBody>
          <a:bodyPr wrap="square">
            <a:spAutoFit/>
          </a:bodyPr>
          <a:lstStyle/>
          <a:p>
            <a:pPr marL="342900" indent="-342900">
              <a:buFont typeface="Wingdings" panose="05000000000000000000" pitchFamily="2" charset="2"/>
              <a:buChar char="ü"/>
            </a:pPr>
            <a:r>
              <a:rPr lang="en-US" altLang="zh-CN" sz="2200" dirty="0">
                <a:solidFill>
                  <a:schemeClr val="bg1">
                    <a:lumMod val="50000"/>
                  </a:schemeClr>
                </a:solidFill>
                <a:latin typeface="微软雅黑" panose="020B0503020204020204" pitchFamily="34" charset="-122"/>
                <a:ea typeface="微软雅黑" panose="020B0503020204020204" pitchFamily="34" charset="-122"/>
              </a:rPr>
              <a:t>pop()</a:t>
            </a:r>
            <a:r>
              <a:rPr lang="zh-CN" altLang="en-US" sz="2200" dirty="0">
                <a:solidFill>
                  <a:schemeClr val="bg1">
                    <a:lumMod val="50000"/>
                  </a:schemeClr>
                </a:solidFill>
                <a:latin typeface="微软雅黑" panose="020B0503020204020204" pitchFamily="34" charset="-122"/>
                <a:ea typeface="微软雅黑" panose="020B0503020204020204" pitchFamily="34" charset="-122"/>
              </a:rPr>
              <a:t>：根据指定键值删除字典中的指定元素</a:t>
            </a:r>
            <a:endParaRPr lang="en-US" altLang="zh-CN" sz="2200" dirty="0">
              <a:solidFill>
                <a:schemeClr val="bg1">
                  <a:lumMod val="50000"/>
                </a:schemeClr>
              </a:solidFill>
              <a:latin typeface="微软雅黑" panose="020B0503020204020204" pitchFamily="34" charset="-122"/>
              <a:ea typeface="微软雅黑" panose="020B0503020204020204" pitchFamily="34" charset="-122"/>
            </a:endParaRPr>
          </a:p>
          <a:p>
            <a:pPr marL="342900" indent="-342900">
              <a:buFont typeface="Wingdings" panose="05000000000000000000" pitchFamily="2" charset="2"/>
              <a:buChar char="ü"/>
            </a:pPr>
            <a:endParaRPr lang="en-US" altLang="zh-CN" sz="2200" dirty="0">
              <a:solidFill>
                <a:schemeClr val="bg1">
                  <a:lumMod val="50000"/>
                </a:schemeClr>
              </a:solidFill>
              <a:latin typeface="微软雅黑" panose="020B0503020204020204" pitchFamily="34" charset="-122"/>
              <a:ea typeface="微软雅黑" panose="020B0503020204020204" pitchFamily="34" charset="-122"/>
            </a:endParaRPr>
          </a:p>
          <a:p>
            <a:pPr marL="342900" indent="-342900">
              <a:buFont typeface="Wingdings" panose="05000000000000000000" pitchFamily="2" charset="2"/>
              <a:buChar char="ü"/>
            </a:pPr>
            <a:r>
              <a:rPr lang="en-US" altLang="zh-CN" sz="2200" dirty="0">
                <a:solidFill>
                  <a:schemeClr val="bg1">
                    <a:lumMod val="50000"/>
                  </a:schemeClr>
                </a:solidFill>
                <a:latin typeface="微软雅黑" panose="020B0503020204020204" pitchFamily="34" charset="-122"/>
                <a:ea typeface="微软雅黑" panose="020B0503020204020204" pitchFamily="34" charset="-122"/>
              </a:rPr>
              <a:t>popitem()</a:t>
            </a:r>
            <a:r>
              <a:rPr lang="zh-CN" altLang="en-US" sz="2200" dirty="0">
                <a:solidFill>
                  <a:schemeClr val="bg1">
                    <a:lumMod val="50000"/>
                  </a:schemeClr>
                </a:solidFill>
                <a:latin typeface="微软雅黑" panose="020B0503020204020204" pitchFamily="34" charset="-122"/>
                <a:ea typeface="微软雅黑" panose="020B0503020204020204" pitchFamily="34" charset="-122"/>
              </a:rPr>
              <a:t>：随机删除字典中的元素</a:t>
            </a:r>
            <a:endParaRPr lang="en-US" altLang="zh-CN" sz="2200" dirty="0">
              <a:solidFill>
                <a:schemeClr val="bg1">
                  <a:lumMod val="50000"/>
                </a:schemeClr>
              </a:solidFill>
              <a:latin typeface="微软雅黑" panose="020B0503020204020204" pitchFamily="34" charset="-122"/>
              <a:ea typeface="微软雅黑" panose="020B0503020204020204" pitchFamily="34" charset="-122"/>
            </a:endParaRPr>
          </a:p>
          <a:p>
            <a:pPr marL="342900" indent="-342900">
              <a:buFont typeface="Wingdings" panose="05000000000000000000" pitchFamily="2" charset="2"/>
              <a:buChar char="ü"/>
            </a:pPr>
            <a:endParaRPr lang="en-US" altLang="zh-CN" sz="2200" dirty="0">
              <a:solidFill>
                <a:schemeClr val="bg1">
                  <a:lumMod val="50000"/>
                </a:schemeClr>
              </a:solidFill>
              <a:latin typeface="微软雅黑" panose="020B0503020204020204" pitchFamily="34" charset="-122"/>
              <a:ea typeface="微软雅黑" panose="020B0503020204020204" pitchFamily="34" charset="-122"/>
            </a:endParaRPr>
          </a:p>
          <a:p>
            <a:pPr marL="342900" indent="-342900">
              <a:buFont typeface="Wingdings" panose="05000000000000000000" pitchFamily="2" charset="2"/>
              <a:buChar char="ü"/>
            </a:pPr>
            <a:r>
              <a:rPr lang="en-US" altLang="zh-CN" sz="2200" dirty="0">
                <a:solidFill>
                  <a:schemeClr val="bg1">
                    <a:lumMod val="50000"/>
                  </a:schemeClr>
                </a:solidFill>
                <a:latin typeface="微软雅黑" panose="020B0503020204020204" pitchFamily="34" charset="-122"/>
                <a:ea typeface="微软雅黑" panose="020B0503020204020204" pitchFamily="34" charset="-122"/>
              </a:rPr>
              <a:t>clear()</a:t>
            </a:r>
            <a:r>
              <a:rPr lang="zh-CN" altLang="en-US" sz="2200" dirty="0">
                <a:solidFill>
                  <a:schemeClr val="bg1">
                    <a:lumMod val="50000"/>
                  </a:schemeClr>
                </a:solidFill>
                <a:latin typeface="微软雅黑" panose="020B0503020204020204" pitchFamily="34" charset="-122"/>
                <a:ea typeface="微软雅黑" panose="020B0503020204020204" pitchFamily="34" charset="-122"/>
              </a:rPr>
              <a:t>：清空字典中的元素</a:t>
            </a:r>
            <a:endParaRPr lang="zh-CN" altLang="zh-CN" sz="22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55466" y="2977196"/>
            <a:ext cx="2788340" cy="290545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4"/>
          <p:cNvSpPr txBox="1">
            <a:spLocks noChangeArrowheads="1"/>
          </p:cNvSpPr>
          <p:nvPr/>
        </p:nvSpPr>
        <p:spPr bwMode="auto">
          <a:xfrm>
            <a:off x="590053" y="1232560"/>
            <a:ext cx="11010544" cy="11350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90204" pitchFamily="34" charset="0"/>
                <a:ea typeface="宋体" pitchFamily="2" charset="-122"/>
              </a:defRPr>
            </a:lvl2pPr>
            <a:lvl3pPr defTabSz="720725" eaLnBrk="0" hangingPunct="0">
              <a:defRPr sz="1600">
                <a:latin typeface="Arial" panose="020B0604020202090204" pitchFamily="34" charset="0"/>
                <a:ea typeface="宋体" pitchFamily="2" charset="-122"/>
              </a:defRPr>
            </a:lvl3pPr>
            <a:lvl4pPr defTabSz="720725" eaLnBrk="0" hangingPunct="0">
              <a:defRPr sz="1600">
                <a:latin typeface="Arial" panose="020B0604020202090204" pitchFamily="34" charset="0"/>
                <a:ea typeface="宋体" pitchFamily="2" charset="-122"/>
              </a:defRPr>
            </a:lvl4pPr>
            <a:lvl5pPr defTabSz="720725" eaLnBrk="0" hangingPunct="0">
              <a:defRPr sz="1600">
                <a:latin typeface="Arial" panose="020B0604020202090204" pitchFamily="34" charset="0"/>
                <a:ea typeface="宋体" pitchFamily="2" charset="-122"/>
              </a:defRPr>
            </a:lvl5pPr>
            <a:lvl6pPr defTabSz="720725" eaLnBrk="0" fontAlgn="base" hangingPunct="0">
              <a:spcBef>
                <a:spcPct val="0"/>
              </a:spcBef>
              <a:spcAft>
                <a:spcPct val="0"/>
              </a:spcAft>
              <a:defRPr sz="1600">
                <a:latin typeface="Arial" panose="020B0604020202090204" pitchFamily="34" charset="0"/>
                <a:ea typeface="宋体" pitchFamily="2" charset="-122"/>
              </a:defRPr>
            </a:lvl6pPr>
            <a:lvl7pPr defTabSz="720725" eaLnBrk="0" fontAlgn="base" hangingPunct="0">
              <a:spcBef>
                <a:spcPct val="0"/>
              </a:spcBef>
              <a:spcAft>
                <a:spcPct val="0"/>
              </a:spcAft>
              <a:defRPr sz="1600">
                <a:latin typeface="Arial" panose="020B0604020202090204" pitchFamily="34" charset="0"/>
                <a:ea typeface="宋体" pitchFamily="2" charset="-122"/>
              </a:defRPr>
            </a:lvl7pPr>
            <a:lvl8pPr defTabSz="720725" eaLnBrk="0" fontAlgn="base" hangingPunct="0">
              <a:spcBef>
                <a:spcPct val="0"/>
              </a:spcBef>
              <a:spcAft>
                <a:spcPct val="0"/>
              </a:spcAft>
              <a:defRPr sz="1600">
                <a:latin typeface="Arial" panose="020B0604020202090204" pitchFamily="34" charset="0"/>
                <a:ea typeface="宋体" pitchFamily="2" charset="-122"/>
              </a:defRPr>
            </a:lvl8pPr>
            <a:lvl9pPr defTabSz="720725" eaLnBrk="0" fontAlgn="base" hangingPunct="0">
              <a:spcBef>
                <a:spcPct val="0"/>
              </a:spcBef>
              <a:spcAft>
                <a:spcPct val="0"/>
              </a:spcAft>
              <a:defRPr sz="1600">
                <a:latin typeface="Arial" panose="020B0604020202090204" pitchFamily="34" charset="0"/>
                <a:ea typeface="宋体" pitchFamily="2" charset="-122"/>
              </a:defRPr>
            </a:lvl9pPr>
          </a:lstStyle>
          <a:p>
            <a:pPr marL="342900" indent="-342900">
              <a:lnSpc>
                <a:spcPct val="150000"/>
              </a:lnSpc>
              <a:buFont typeface="Arial" panose="020B0604020202090204" pitchFamily="34" charset="0"/>
              <a:buChar char="•"/>
            </a:pPr>
            <a:r>
              <a:rPr lang="zh-CN" altLang="zh-CN" sz="2400" dirty="0"/>
              <a:t>字典推导式的格式、用法与列表推导式类似，区别在于字典推导式</a:t>
            </a:r>
            <a:r>
              <a:rPr lang="zh-CN" altLang="zh-CN" sz="2400" dirty="0">
                <a:solidFill>
                  <a:srgbClr val="FF0000"/>
                </a:solidFill>
              </a:rPr>
              <a:t>外侧为大括号“</a:t>
            </a:r>
            <a:r>
              <a:rPr lang="x-none" altLang="zh-CN" sz="2400" dirty="0">
                <a:solidFill>
                  <a:srgbClr val="FF0000"/>
                </a:solidFill>
              </a:rPr>
              <a:t>{}</a:t>
            </a:r>
            <a:r>
              <a:rPr lang="zh-CN" altLang="zh-CN" sz="2400" dirty="0">
                <a:solidFill>
                  <a:srgbClr val="FF0000"/>
                </a:solidFill>
              </a:rPr>
              <a:t>”，</a:t>
            </a:r>
            <a:r>
              <a:rPr lang="zh-CN" altLang="zh-CN" sz="2400" dirty="0"/>
              <a:t>且内部需</a:t>
            </a:r>
            <a:r>
              <a:rPr lang="zh-CN" altLang="zh-CN" sz="2400" dirty="0">
                <a:solidFill>
                  <a:srgbClr val="FF0000"/>
                </a:solidFill>
              </a:rPr>
              <a:t>包含键和值两部分</a:t>
            </a:r>
            <a:r>
              <a:rPr lang="zh-CN" altLang="en-US" sz="2400" dirty="0"/>
              <a:t>。</a:t>
            </a:r>
            <a:endParaRPr lang="en-US" altLang="zh-CN" sz="2400" dirty="0"/>
          </a:p>
        </p:txBody>
      </p:sp>
      <p:sp>
        <p:nvSpPr>
          <p:cNvPr id="2" name="标题 1"/>
          <p:cNvSpPr>
            <a:spLocks noGrp="1"/>
          </p:cNvSpPr>
          <p:nvPr>
            <p:ph type="title" idx="4294967295"/>
          </p:nvPr>
        </p:nvSpPr>
        <p:spPr>
          <a:xfrm>
            <a:off x="1565189" y="559541"/>
            <a:ext cx="7007225" cy="485140"/>
          </a:xfrm>
          <a:noFill/>
          <a:effectLst>
            <a:reflection blurRad="6350" stA="50000" endA="300" endPos="38500" dist="50800" dir="5400000" sy="-100000" algn="bl" rotWithShape="0"/>
          </a:effectLst>
        </p:spPr>
        <p:txBody>
          <a:bodyPr vert="horz" wrap="square" lIns="91440" tIns="45720" rIns="91440" bIns="45720" rtlCol="0" anchor="ctr">
            <a:spAutoFit/>
          </a:bodyPr>
          <a:lstStyle/>
          <a:p>
            <a:r>
              <a:rPr lang="en-US" sz="3200" dirty="0">
                <a:solidFill>
                  <a:srgbClr val="1353A2"/>
                </a:solidFill>
                <a:latin typeface="微软雅黑" panose="020B0503020204020204" pitchFamily="34" charset="-122"/>
                <a:ea typeface="微软雅黑" panose="020B0503020204020204" pitchFamily="34" charset="-122"/>
                <a:cs typeface="+mn-cs"/>
                <a:sym typeface="+mn-ea"/>
              </a:rPr>
              <a:t>4.4 </a:t>
            </a:r>
            <a:r>
              <a:rPr lang="zh-CN" altLang="en-US" sz="3200" dirty="0">
                <a:solidFill>
                  <a:srgbClr val="1353A2"/>
                </a:solidFill>
                <a:latin typeface="微软雅黑" panose="020B0503020204020204" pitchFamily="34" charset="-122"/>
                <a:ea typeface="微软雅黑" panose="020B0503020204020204" pitchFamily="34" charset="-122"/>
                <a:cs typeface="+mn-cs"/>
                <a:sym typeface="+mn-ea"/>
              </a:rPr>
              <a:t>字典（推导式）</a:t>
            </a:r>
            <a:endParaRPr lang="en-US" altLang="zh-CN" sz="3200" dirty="0">
              <a:solidFill>
                <a:srgbClr val="1353A2"/>
              </a:solidFill>
              <a:latin typeface="微软雅黑" panose="020B0503020204020204" pitchFamily="34" charset="-122"/>
              <a:ea typeface="微软雅黑" panose="020B0503020204020204" pitchFamily="34" charset="-122"/>
              <a:cs typeface="+mn-cs"/>
            </a:endParaRPr>
          </a:p>
        </p:txBody>
      </p:sp>
      <p:sp>
        <p:nvSpPr>
          <p:cNvPr id="6" name="矩形 5"/>
          <p:cNvSpPr/>
          <p:nvPr/>
        </p:nvSpPr>
        <p:spPr>
          <a:xfrm>
            <a:off x="590053" y="3417108"/>
            <a:ext cx="6686446" cy="581057"/>
          </a:xfrm>
          <a:prstGeom prst="rect">
            <a:avLst/>
          </a:prstGeom>
        </p:spPr>
        <p:txBody>
          <a:bodyPr wrap="none">
            <a:spAutoFit/>
          </a:bodyPr>
          <a:lstStyle/>
          <a:p>
            <a:pPr marL="342900" indent="-342900" defTabSz="720725">
              <a:lnSpc>
                <a:spcPct val="150000"/>
              </a:lnSpc>
              <a:buFont typeface="Arial" panose="020B0604020202090204" pitchFamily="34" charset="0"/>
              <a:buChar char="•"/>
            </a:pPr>
            <a:r>
              <a:rPr lang="zh-CN" altLang="zh-CN" sz="2400" dirty="0">
                <a:solidFill>
                  <a:schemeClr val="bg1">
                    <a:lumMod val="50000"/>
                  </a:schemeClr>
                </a:solidFill>
                <a:latin typeface="微软雅黑" panose="020B0503020204020204" pitchFamily="34" charset="-122"/>
                <a:ea typeface="微软雅黑" panose="020B0503020204020204" pitchFamily="34" charset="-122"/>
              </a:rPr>
              <a:t>利用字典</a:t>
            </a:r>
            <a:r>
              <a:rPr lang="zh-CN" altLang="zh-CN" sz="2400" dirty="0">
                <a:solidFill>
                  <a:srgbClr val="FF0000"/>
                </a:solidFill>
                <a:latin typeface="微软雅黑" panose="020B0503020204020204" pitchFamily="34" charset="-122"/>
                <a:ea typeface="微软雅黑" panose="020B0503020204020204" pitchFamily="34" charset="-122"/>
              </a:rPr>
              <a:t>推导式</a:t>
            </a:r>
            <a:r>
              <a:rPr lang="zh-CN" altLang="zh-CN" sz="2400" dirty="0">
                <a:solidFill>
                  <a:schemeClr val="bg1">
                    <a:lumMod val="50000"/>
                  </a:schemeClr>
                </a:solidFill>
                <a:latin typeface="微软雅黑" panose="020B0503020204020204" pitchFamily="34" charset="-122"/>
                <a:ea typeface="微软雅黑" panose="020B0503020204020204" pitchFamily="34" charset="-122"/>
              </a:rPr>
              <a:t>可快速</a:t>
            </a:r>
            <a:r>
              <a:rPr lang="zh-CN" altLang="zh-CN" sz="2400" dirty="0">
                <a:solidFill>
                  <a:srgbClr val="FF0000"/>
                </a:solidFill>
                <a:latin typeface="微软雅黑" panose="020B0503020204020204" pitchFamily="34" charset="-122"/>
                <a:ea typeface="微软雅黑" panose="020B0503020204020204" pitchFamily="34" charset="-122"/>
              </a:rPr>
              <a:t>交换</a:t>
            </a:r>
            <a:r>
              <a:rPr lang="zh-CN" altLang="zh-CN" sz="2400" dirty="0">
                <a:solidFill>
                  <a:schemeClr val="bg1">
                    <a:lumMod val="50000"/>
                  </a:schemeClr>
                </a:solidFill>
                <a:latin typeface="微软雅黑" panose="020B0503020204020204" pitchFamily="34" charset="-122"/>
                <a:ea typeface="微软雅黑" panose="020B0503020204020204" pitchFamily="34" charset="-122"/>
              </a:rPr>
              <a:t>字典中的</a:t>
            </a:r>
            <a:r>
              <a:rPr lang="zh-CN" altLang="zh-CN" sz="2400" dirty="0">
                <a:solidFill>
                  <a:srgbClr val="FF0000"/>
                </a:solidFill>
                <a:latin typeface="微软雅黑" panose="020B0503020204020204" pitchFamily="34" charset="-122"/>
                <a:ea typeface="微软雅黑" panose="020B0503020204020204" pitchFamily="34" charset="-122"/>
              </a:rPr>
              <a:t>键</a:t>
            </a:r>
            <a:r>
              <a:rPr lang="zh-CN" altLang="zh-CN" sz="2400" dirty="0">
                <a:solidFill>
                  <a:schemeClr val="bg1">
                    <a:lumMod val="50000"/>
                  </a:schemeClr>
                </a:solidFill>
                <a:latin typeface="微软雅黑" panose="020B0503020204020204" pitchFamily="34" charset="-122"/>
                <a:ea typeface="微软雅黑" panose="020B0503020204020204" pitchFamily="34" charset="-122"/>
              </a:rPr>
              <a:t>和</a:t>
            </a:r>
            <a:r>
              <a:rPr lang="zh-CN" altLang="zh-CN" sz="2400" dirty="0">
                <a:solidFill>
                  <a:srgbClr val="FF0000"/>
                </a:solidFill>
                <a:latin typeface="微软雅黑" panose="020B0503020204020204" pitchFamily="34" charset="-122"/>
                <a:ea typeface="微软雅黑" panose="020B0503020204020204" pitchFamily="34" charset="-122"/>
              </a:rPr>
              <a:t>值</a:t>
            </a:r>
            <a:r>
              <a:rPr lang="zh-CN" altLang="en-US" sz="2400" dirty="0">
                <a:solidFill>
                  <a:srgbClr val="FF0000"/>
                </a:solidFill>
                <a:latin typeface="微软雅黑" panose="020B0503020204020204" pitchFamily="34" charset="-122"/>
                <a:ea typeface="微软雅黑" panose="020B0503020204020204" pitchFamily="34" charset="-122"/>
              </a:rPr>
              <a:t>。</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1182496" y="4419712"/>
            <a:ext cx="6800851" cy="1338490"/>
            <a:chOff x="617346" y="3124828"/>
            <a:chExt cx="5797562" cy="1705404"/>
          </a:xfrm>
        </p:grpSpPr>
        <p:sp>
          <p:nvSpPr>
            <p:cNvPr id="10" name="矩形 9"/>
            <p:cNvSpPr/>
            <p:nvPr/>
          </p:nvSpPr>
          <p:spPr>
            <a:xfrm>
              <a:off x="617346" y="3124829"/>
              <a:ext cx="5797562" cy="1705403"/>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old_dict = {'name': 'Jack','age':23,'height':185}</a:t>
              </a:r>
            </a:p>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new_dict = {value:key for key,value in old_dict.items()}</a:t>
              </a:r>
            </a:p>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print(new_dict)</a:t>
              </a:r>
            </a:p>
          </p:txBody>
        </p:sp>
        <p:sp>
          <p:nvSpPr>
            <p:cNvPr id="11" name="矩形 10"/>
            <p:cNvSpPr/>
            <p:nvPr/>
          </p:nvSpPr>
          <p:spPr>
            <a:xfrm>
              <a:off x="5405087" y="3124828"/>
              <a:ext cx="1009821" cy="458909"/>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示例</a:t>
              </a:r>
            </a:p>
          </p:txBody>
        </p:sp>
      </p:grpSp>
      <p:grpSp>
        <p:nvGrpSpPr>
          <p:cNvPr id="17" name="组合 16"/>
          <p:cNvGrpSpPr/>
          <p:nvPr/>
        </p:nvGrpSpPr>
        <p:grpSpPr>
          <a:xfrm>
            <a:off x="1965643" y="2566300"/>
            <a:ext cx="9119429" cy="524897"/>
            <a:chOff x="617347" y="3099556"/>
            <a:chExt cx="5858455" cy="524897"/>
          </a:xfrm>
        </p:grpSpPr>
        <p:sp>
          <p:nvSpPr>
            <p:cNvPr id="18" name="矩形 17"/>
            <p:cNvSpPr/>
            <p:nvPr/>
          </p:nvSpPr>
          <p:spPr>
            <a:xfrm>
              <a:off x="617347" y="3124829"/>
              <a:ext cx="4945099" cy="499624"/>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gn="ctr">
                <a:lnSpc>
                  <a:spcPct val="150000"/>
                </a:lnSpc>
              </a:pPr>
              <a:r>
                <a:rPr lang="en-US" altLang="zh-CN" sz="2000" kern="100" dirty="0">
                  <a:solidFill>
                    <a:srgbClr val="1353A2"/>
                  </a:solidFill>
                  <a:latin typeface="微软雅黑" panose="020B0503020204020204" pitchFamily="34" charset="-122"/>
                  <a:ea typeface="微软雅黑" panose="020B0503020204020204" pitchFamily="34" charset="-122"/>
                </a:rPr>
                <a:t>{new_key:new_value for key,value in dict.items()}</a:t>
              </a:r>
              <a:endParaRPr lang="zh-CN" altLang="zh-CN" sz="2000" kern="100" dirty="0">
                <a:solidFill>
                  <a:srgbClr val="1353A2"/>
                </a:solidFill>
                <a:latin typeface="微软雅黑" panose="020B0503020204020204" pitchFamily="34" charset="-122"/>
                <a:ea typeface="微软雅黑" panose="020B0503020204020204" pitchFamily="34" charset="-122"/>
              </a:endParaRPr>
            </a:p>
          </p:txBody>
        </p:sp>
        <p:sp>
          <p:nvSpPr>
            <p:cNvPr id="19" name="矩形 18"/>
            <p:cNvSpPr/>
            <p:nvPr/>
          </p:nvSpPr>
          <p:spPr>
            <a:xfrm>
              <a:off x="5562446" y="3099556"/>
              <a:ext cx="913356" cy="524897"/>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微软雅黑" panose="020B0503020204020204" pitchFamily="34" charset="-122"/>
                  <a:ea typeface="微软雅黑" panose="020B0503020204020204" pitchFamily="34" charset="-122"/>
                </a:rPr>
                <a:t>格式</a:t>
              </a:r>
            </a:p>
          </p:txBody>
        </p:sp>
      </p:grpSp>
      <p:sp>
        <p:nvSpPr>
          <p:cNvPr id="20" name="右箭头 19"/>
          <p:cNvSpPr/>
          <p:nvPr/>
        </p:nvSpPr>
        <p:spPr>
          <a:xfrm>
            <a:off x="8315450" y="4859504"/>
            <a:ext cx="809625" cy="458908"/>
          </a:xfrm>
          <a:prstGeom prst="rightArrow">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9273229" y="4419713"/>
            <a:ext cx="1811843" cy="1338828"/>
          </a:xfrm>
          <a:prstGeom prst="rect">
            <a:avLst/>
          </a:prstGeom>
        </p:spPr>
        <p:txBody>
          <a:bodyPr wrap="none">
            <a:spAutoFit/>
          </a:bodyPr>
          <a:lstStyle/>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{'Jack': 'name', </a:t>
            </a:r>
          </a:p>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23: 'age', </a:t>
            </a:r>
          </a:p>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185: 'height'}</a:t>
            </a:r>
            <a:endParaRPr lang="zh-CN" altLang="zh-CN" kern="100" dirty="0">
              <a:solidFill>
                <a:srgbClr val="1353A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barn(inVertical)">
                                      <p:cBhvr>
                                        <p:cTn id="1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4"/>
          <p:cNvSpPr txBox="1">
            <a:spLocks noChangeArrowheads="1"/>
          </p:cNvSpPr>
          <p:nvPr/>
        </p:nvSpPr>
        <p:spPr bwMode="auto">
          <a:xfrm>
            <a:off x="590053" y="1232560"/>
            <a:ext cx="11010544" cy="11350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90204" pitchFamily="34" charset="0"/>
                <a:ea typeface="宋体" pitchFamily="2" charset="-122"/>
              </a:defRPr>
            </a:lvl2pPr>
            <a:lvl3pPr defTabSz="720725" eaLnBrk="0" hangingPunct="0">
              <a:defRPr sz="1600">
                <a:latin typeface="Arial" panose="020B0604020202090204" pitchFamily="34" charset="0"/>
                <a:ea typeface="宋体" pitchFamily="2" charset="-122"/>
              </a:defRPr>
            </a:lvl3pPr>
            <a:lvl4pPr defTabSz="720725" eaLnBrk="0" hangingPunct="0">
              <a:defRPr sz="1600">
                <a:latin typeface="Arial" panose="020B0604020202090204" pitchFamily="34" charset="0"/>
                <a:ea typeface="宋体" pitchFamily="2" charset="-122"/>
              </a:defRPr>
            </a:lvl4pPr>
            <a:lvl5pPr defTabSz="720725" eaLnBrk="0" hangingPunct="0">
              <a:defRPr sz="1600">
                <a:latin typeface="Arial" panose="020B0604020202090204" pitchFamily="34" charset="0"/>
                <a:ea typeface="宋体" pitchFamily="2" charset="-122"/>
              </a:defRPr>
            </a:lvl5pPr>
            <a:lvl6pPr defTabSz="720725" eaLnBrk="0" fontAlgn="base" hangingPunct="0">
              <a:spcBef>
                <a:spcPct val="0"/>
              </a:spcBef>
              <a:spcAft>
                <a:spcPct val="0"/>
              </a:spcAft>
              <a:defRPr sz="1600">
                <a:latin typeface="Arial" panose="020B0604020202090204" pitchFamily="34" charset="0"/>
                <a:ea typeface="宋体" pitchFamily="2" charset="-122"/>
              </a:defRPr>
            </a:lvl6pPr>
            <a:lvl7pPr defTabSz="720725" eaLnBrk="0" fontAlgn="base" hangingPunct="0">
              <a:spcBef>
                <a:spcPct val="0"/>
              </a:spcBef>
              <a:spcAft>
                <a:spcPct val="0"/>
              </a:spcAft>
              <a:defRPr sz="1600">
                <a:latin typeface="Arial" panose="020B0604020202090204" pitchFamily="34" charset="0"/>
                <a:ea typeface="宋体" pitchFamily="2" charset="-122"/>
              </a:defRPr>
            </a:lvl7pPr>
            <a:lvl8pPr defTabSz="720725" eaLnBrk="0" fontAlgn="base" hangingPunct="0">
              <a:spcBef>
                <a:spcPct val="0"/>
              </a:spcBef>
              <a:spcAft>
                <a:spcPct val="0"/>
              </a:spcAft>
              <a:defRPr sz="1600">
                <a:latin typeface="Arial" panose="020B0604020202090204" pitchFamily="34" charset="0"/>
                <a:ea typeface="宋体" pitchFamily="2" charset="-122"/>
              </a:defRPr>
            </a:lvl8pPr>
            <a:lvl9pPr defTabSz="720725" eaLnBrk="0" fontAlgn="base" hangingPunct="0">
              <a:spcBef>
                <a:spcPct val="0"/>
              </a:spcBef>
              <a:spcAft>
                <a:spcPct val="0"/>
              </a:spcAft>
              <a:defRPr sz="1600">
                <a:latin typeface="Arial" panose="020B0604020202090204" pitchFamily="34" charset="0"/>
                <a:ea typeface="宋体" pitchFamily="2" charset="-122"/>
              </a:defRPr>
            </a:lvl9pPr>
          </a:lstStyle>
          <a:p>
            <a:pPr marL="342900" indent="-342900">
              <a:lnSpc>
                <a:spcPct val="150000"/>
              </a:lnSpc>
              <a:buFont typeface="Arial" panose="020B0604020202090204" pitchFamily="34" charset="0"/>
              <a:buChar char="•"/>
            </a:pPr>
            <a:r>
              <a:rPr lang="zh-CN" altLang="zh-CN" sz="2400" dirty="0"/>
              <a:t>字典推导式的格式、用法与列表推导式类似，区别在于字典推导式</a:t>
            </a:r>
            <a:r>
              <a:rPr lang="zh-CN" altLang="zh-CN" sz="2400" dirty="0">
                <a:solidFill>
                  <a:srgbClr val="FF0000"/>
                </a:solidFill>
              </a:rPr>
              <a:t>外侧为大括号“</a:t>
            </a:r>
            <a:r>
              <a:rPr lang="x-none" altLang="zh-CN" sz="2400" dirty="0">
                <a:solidFill>
                  <a:srgbClr val="FF0000"/>
                </a:solidFill>
              </a:rPr>
              <a:t>{}</a:t>
            </a:r>
            <a:r>
              <a:rPr lang="zh-CN" altLang="zh-CN" sz="2400" dirty="0">
                <a:solidFill>
                  <a:srgbClr val="FF0000"/>
                </a:solidFill>
              </a:rPr>
              <a:t>”，</a:t>
            </a:r>
            <a:r>
              <a:rPr lang="zh-CN" altLang="zh-CN" sz="2400" dirty="0"/>
              <a:t>且内部需</a:t>
            </a:r>
            <a:r>
              <a:rPr lang="zh-CN" altLang="zh-CN" sz="2400" dirty="0">
                <a:solidFill>
                  <a:srgbClr val="FF0000"/>
                </a:solidFill>
              </a:rPr>
              <a:t>包含键和值两部分</a:t>
            </a:r>
            <a:r>
              <a:rPr lang="zh-CN" altLang="en-US" sz="2400" dirty="0"/>
              <a:t>。</a:t>
            </a:r>
            <a:endParaRPr lang="en-US" altLang="zh-CN" sz="2400" dirty="0"/>
          </a:p>
        </p:txBody>
      </p:sp>
      <p:sp>
        <p:nvSpPr>
          <p:cNvPr id="2" name="标题 1"/>
          <p:cNvSpPr>
            <a:spLocks noGrp="1"/>
          </p:cNvSpPr>
          <p:nvPr>
            <p:ph type="title" idx="4294967295"/>
          </p:nvPr>
        </p:nvSpPr>
        <p:spPr>
          <a:xfrm>
            <a:off x="1565189" y="559541"/>
            <a:ext cx="7007225" cy="485140"/>
          </a:xfrm>
          <a:noFill/>
          <a:effectLst>
            <a:reflection blurRad="6350" stA="50000" endA="300" endPos="38500" dist="50800" dir="5400000" sy="-100000" algn="bl" rotWithShape="0"/>
          </a:effectLst>
        </p:spPr>
        <p:txBody>
          <a:bodyPr vert="horz" wrap="square" lIns="91440" tIns="45720" rIns="91440" bIns="45720" rtlCol="0" anchor="ctr">
            <a:spAutoFit/>
          </a:bodyPr>
          <a:lstStyle/>
          <a:p>
            <a:r>
              <a:rPr lang="en-US" sz="3200" dirty="0">
                <a:solidFill>
                  <a:srgbClr val="1353A2"/>
                </a:solidFill>
                <a:latin typeface="微软雅黑" panose="020B0503020204020204" pitchFamily="34" charset="-122"/>
                <a:ea typeface="微软雅黑" panose="020B0503020204020204" pitchFamily="34" charset="-122"/>
                <a:cs typeface="+mn-cs"/>
                <a:sym typeface="+mn-ea"/>
              </a:rPr>
              <a:t>4.4 </a:t>
            </a:r>
            <a:r>
              <a:rPr lang="zh-CN" altLang="en-US" sz="3200" dirty="0">
                <a:solidFill>
                  <a:srgbClr val="1353A2"/>
                </a:solidFill>
                <a:latin typeface="微软雅黑" panose="020B0503020204020204" pitchFamily="34" charset="-122"/>
                <a:ea typeface="微软雅黑" panose="020B0503020204020204" pitchFamily="34" charset="-122"/>
                <a:cs typeface="+mn-cs"/>
                <a:sym typeface="+mn-ea"/>
              </a:rPr>
              <a:t>字典（推导式）</a:t>
            </a:r>
            <a:endParaRPr lang="en-US" altLang="zh-CN" sz="3200" dirty="0">
              <a:solidFill>
                <a:srgbClr val="1353A2"/>
              </a:solidFill>
              <a:latin typeface="微软雅黑" panose="020B0503020204020204" pitchFamily="34" charset="-122"/>
              <a:ea typeface="微软雅黑" panose="020B0503020204020204" pitchFamily="34" charset="-122"/>
              <a:cs typeface="+mn-cs"/>
            </a:endParaRPr>
          </a:p>
        </p:txBody>
      </p:sp>
      <p:sp>
        <p:nvSpPr>
          <p:cNvPr id="6" name="矩形 5"/>
          <p:cNvSpPr/>
          <p:nvPr/>
        </p:nvSpPr>
        <p:spPr>
          <a:xfrm>
            <a:off x="590053" y="3417108"/>
            <a:ext cx="6686446" cy="581057"/>
          </a:xfrm>
          <a:prstGeom prst="rect">
            <a:avLst/>
          </a:prstGeom>
        </p:spPr>
        <p:txBody>
          <a:bodyPr wrap="none">
            <a:spAutoFit/>
          </a:bodyPr>
          <a:lstStyle/>
          <a:p>
            <a:pPr marL="342900" indent="-342900" defTabSz="720725">
              <a:lnSpc>
                <a:spcPct val="150000"/>
              </a:lnSpc>
              <a:buFont typeface="Arial" panose="020B0604020202090204" pitchFamily="34" charset="0"/>
              <a:buChar char="•"/>
            </a:pPr>
            <a:r>
              <a:rPr lang="zh-CN" altLang="zh-CN" sz="2400" dirty="0">
                <a:solidFill>
                  <a:schemeClr val="bg1">
                    <a:lumMod val="50000"/>
                  </a:schemeClr>
                </a:solidFill>
                <a:latin typeface="微软雅黑" panose="020B0503020204020204" pitchFamily="34" charset="-122"/>
                <a:ea typeface="微软雅黑" panose="020B0503020204020204" pitchFamily="34" charset="-122"/>
              </a:rPr>
              <a:t>利用字典</a:t>
            </a:r>
            <a:r>
              <a:rPr lang="zh-CN" altLang="zh-CN" sz="2400" dirty="0">
                <a:solidFill>
                  <a:srgbClr val="FF0000"/>
                </a:solidFill>
                <a:latin typeface="微软雅黑" panose="020B0503020204020204" pitchFamily="34" charset="-122"/>
                <a:ea typeface="微软雅黑" panose="020B0503020204020204" pitchFamily="34" charset="-122"/>
              </a:rPr>
              <a:t>推导式</a:t>
            </a:r>
            <a:r>
              <a:rPr lang="zh-CN" altLang="zh-CN" sz="2400" dirty="0">
                <a:solidFill>
                  <a:schemeClr val="bg1">
                    <a:lumMod val="50000"/>
                  </a:schemeClr>
                </a:solidFill>
                <a:latin typeface="微软雅黑" panose="020B0503020204020204" pitchFamily="34" charset="-122"/>
                <a:ea typeface="微软雅黑" panose="020B0503020204020204" pitchFamily="34" charset="-122"/>
              </a:rPr>
              <a:t>可快速</a:t>
            </a:r>
            <a:r>
              <a:rPr lang="zh-CN" altLang="zh-CN" sz="2400" dirty="0">
                <a:solidFill>
                  <a:srgbClr val="FF0000"/>
                </a:solidFill>
                <a:latin typeface="微软雅黑" panose="020B0503020204020204" pitchFamily="34" charset="-122"/>
                <a:ea typeface="微软雅黑" panose="020B0503020204020204" pitchFamily="34" charset="-122"/>
              </a:rPr>
              <a:t>交换</a:t>
            </a:r>
            <a:r>
              <a:rPr lang="zh-CN" altLang="zh-CN" sz="2400" dirty="0">
                <a:solidFill>
                  <a:schemeClr val="bg1">
                    <a:lumMod val="50000"/>
                  </a:schemeClr>
                </a:solidFill>
                <a:latin typeface="微软雅黑" panose="020B0503020204020204" pitchFamily="34" charset="-122"/>
                <a:ea typeface="微软雅黑" panose="020B0503020204020204" pitchFamily="34" charset="-122"/>
              </a:rPr>
              <a:t>字典中的</a:t>
            </a:r>
            <a:r>
              <a:rPr lang="zh-CN" altLang="zh-CN" sz="2400" dirty="0">
                <a:solidFill>
                  <a:srgbClr val="FF0000"/>
                </a:solidFill>
                <a:latin typeface="微软雅黑" panose="020B0503020204020204" pitchFamily="34" charset="-122"/>
                <a:ea typeface="微软雅黑" panose="020B0503020204020204" pitchFamily="34" charset="-122"/>
              </a:rPr>
              <a:t>键</a:t>
            </a:r>
            <a:r>
              <a:rPr lang="zh-CN" altLang="zh-CN" sz="2400" dirty="0">
                <a:solidFill>
                  <a:schemeClr val="bg1">
                    <a:lumMod val="50000"/>
                  </a:schemeClr>
                </a:solidFill>
                <a:latin typeface="微软雅黑" panose="020B0503020204020204" pitchFamily="34" charset="-122"/>
                <a:ea typeface="微软雅黑" panose="020B0503020204020204" pitchFamily="34" charset="-122"/>
              </a:rPr>
              <a:t>和</a:t>
            </a:r>
            <a:r>
              <a:rPr lang="zh-CN" altLang="zh-CN" sz="2400" dirty="0">
                <a:solidFill>
                  <a:srgbClr val="FF0000"/>
                </a:solidFill>
                <a:latin typeface="微软雅黑" panose="020B0503020204020204" pitchFamily="34" charset="-122"/>
                <a:ea typeface="微软雅黑" panose="020B0503020204020204" pitchFamily="34" charset="-122"/>
              </a:rPr>
              <a:t>值</a:t>
            </a:r>
            <a:r>
              <a:rPr lang="zh-CN" altLang="en-US" sz="2400" dirty="0">
                <a:solidFill>
                  <a:srgbClr val="FF0000"/>
                </a:solidFill>
                <a:latin typeface="微软雅黑" panose="020B0503020204020204" pitchFamily="34" charset="-122"/>
                <a:ea typeface="微软雅黑" panose="020B0503020204020204" pitchFamily="34" charset="-122"/>
              </a:rPr>
              <a:t>。</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1182496" y="4419712"/>
            <a:ext cx="6800851" cy="1338490"/>
            <a:chOff x="617346" y="3124828"/>
            <a:chExt cx="5797562" cy="1705404"/>
          </a:xfrm>
        </p:grpSpPr>
        <p:sp>
          <p:nvSpPr>
            <p:cNvPr id="10" name="矩形 9"/>
            <p:cNvSpPr/>
            <p:nvPr/>
          </p:nvSpPr>
          <p:spPr>
            <a:xfrm>
              <a:off x="617346" y="3124829"/>
              <a:ext cx="5797562" cy="1705403"/>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old_dict = {'name': 'Jack','age':23,'height':185}</a:t>
              </a:r>
            </a:p>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new_dict = {value:key for key,value in old_dict.items()}</a:t>
              </a:r>
            </a:p>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print(new_dict)</a:t>
              </a:r>
            </a:p>
          </p:txBody>
        </p:sp>
        <p:sp>
          <p:nvSpPr>
            <p:cNvPr id="11" name="矩形 10"/>
            <p:cNvSpPr/>
            <p:nvPr/>
          </p:nvSpPr>
          <p:spPr>
            <a:xfrm>
              <a:off x="5405087" y="3124828"/>
              <a:ext cx="1009821" cy="458909"/>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rPr>
                <a:t>示例</a:t>
              </a:r>
            </a:p>
          </p:txBody>
        </p:sp>
      </p:grpSp>
      <p:grpSp>
        <p:nvGrpSpPr>
          <p:cNvPr id="17" name="组合 16"/>
          <p:cNvGrpSpPr/>
          <p:nvPr/>
        </p:nvGrpSpPr>
        <p:grpSpPr>
          <a:xfrm>
            <a:off x="1965643" y="2566300"/>
            <a:ext cx="9119429" cy="524897"/>
            <a:chOff x="617347" y="3099556"/>
            <a:chExt cx="5858455" cy="524897"/>
          </a:xfrm>
        </p:grpSpPr>
        <p:sp>
          <p:nvSpPr>
            <p:cNvPr id="18" name="矩形 17"/>
            <p:cNvSpPr/>
            <p:nvPr/>
          </p:nvSpPr>
          <p:spPr>
            <a:xfrm>
              <a:off x="617347" y="3124829"/>
              <a:ext cx="4945099" cy="499624"/>
            </a:xfrm>
            <a:prstGeom prst="rect">
              <a:avLst/>
            </a:prstGeom>
            <a:noFill/>
            <a:ln>
              <a:solidFill>
                <a:srgbClr val="1353A2"/>
              </a:solidFill>
              <a:prstDash val="dashDot"/>
            </a:ln>
          </p:spPr>
          <p:style>
            <a:lnRef idx="2">
              <a:schemeClr val="accent1"/>
            </a:lnRef>
            <a:fillRef idx="1">
              <a:schemeClr val="lt1"/>
            </a:fillRef>
            <a:effectRef idx="0">
              <a:schemeClr val="accent1"/>
            </a:effectRef>
            <a:fontRef idx="minor">
              <a:schemeClr val="dk1"/>
            </a:fontRef>
          </p:style>
          <p:txBody>
            <a:bodyPr wrap="square">
              <a:spAutoFit/>
            </a:bodyPr>
            <a:lstStyle/>
            <a:p>
              <a:pPr algn="ctr">
                <a:lnSpc>
                  <a:spcPct val="150000"/>
                </a:lnSpc>
              </a:pPr>
              <a:r>
                <a:rPr lang="en-US" altLang="zh-CN" sz="2000" kern="100" dirty="0">
                  <a:solidFill>
                    <a:srgbClr val="1353A2"/>
                  </a:solidFill>
                  <a:latin typeface="微软雅黑" panose="020B0503020204020204" pitchFamily="34" charset="-122"/>
                  <a:ea typeface="微软雅黑" panose="020B0503020204020204" pitchFamily="34" charset="-122"/>
                </a:rPr>
                <a:t>{new_key:new_value for key,value in dict.items()}</a:t>
              </a:r>
              <a:endParaRPr lang="zh-CN" altLang="zh-CN" sz="2000" kern="100" dirty="0">
                <a:solidFill>
                  <a:srgbClr val="1353A2"/>
                </a:solidFill>
                <a:latin typeface="微软雅黑" panose="020B0503020204020204" pitchFamily="34" charset="-122"/>
                <a:ea typeface="微软雅黑" panose="020B0503020204020204" pitchFamily="34" charset="-122"/>
              </a:endParaRPr>
            </a:p>
          </p:txBody>
        </p:sp>
        <p:sp>
          <p:nvSpPr>
            <p:cNvPr id="19" name="矩形 18"/>
            <p:cNvSpPr/>
            <p:nvPr/>
          </p:nvSpPr>
          <p:spPr>
            <a:xfrm>
              <a:off x="5562446" y="3099556"/>
              <a:ext cx="913356" cy="524897"/>
            </a:xfrm>
            <a:prstGeom prst="rect">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微软雅黑" panose="020B0503020204020204" pitchFamily="34" charset="-122"/>
                  <a:ea typeface="微软雅黑" panose="020B0503020204020204" pitchFamily="34" charset="-122"/>
                </a:rPr>
                <a:t>格式</a:t>
              </a:r>
            </a:p>
          </p:txBody>
        </p:sp>
      </p:grpSp>
      <p:sp>
        <p:nvSpPr>
          <p:cNvPr id="20" name="右箭头 19"/>
          <p:cNvSpPr/>
          <p:nvPr/>
        </p:nvSpPr>
        <p:spPr>
          <a:xfrm>
            <a:off x="8315450" y="4859504"/>
            <a:ext cx="809625" cy="458908"/>
          </a:xfrm>
          <a:prstGeom prst="rightArrow">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9273229" y="4419713"/>
            <a:ext cx="1811843" cy="1338828"/>
          </a:xfrm>
          <a:prstGeom prst="rect">
            <a:avLst/>
          </a:prstGeom>
        </p:spPr>
        <p:txBody>
          <a:bodyPr wrap="none">
            <a:spAutoFit/>
          </a:bodyPr>
          <a:lstStyle/>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{'Jack': 'name', </a:t>
            </a:r>
          </a:p>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23: 'age', </a:t>
            </a:r>
          </a:p>
          <a:p>
            <a:pPr>
              <a:lnSpc>
                <a:spcPct val="150000"/>
              </a:lnSpc>
            </a:pPr>
            <a:r>
              <a:rPr lang="en-US" altLang="zh-CN" kern="100" dirty="0">
                <a:solidFill>
                  <a:srgbClr val="1353A2"/>
                </a:solidFill>
                <a:latin typeface="微软雅黑" panose="020B0503020204020204" pitchFamily="34" charset="-122"/>
                <a:ea typeface="微软雅黑" panose="020B0503020204020204" pitchFamily="34" charset="-122"/>
              </a:rPr>
              <a:t>185: 'height'}</a:t>
            </a:r>
            <a:endParaRPr lang="zh-CN" altLang="zh-CN" kern="100" dirty="0">
              <a:solidFill>
                <a:srgbClr val="1353A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barn(inVertical)">
                                      <p:cBhvr>
                                        <p:cTn id="1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21"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50386" y="316100"/>
            <a:ext cx="7055411" cy="58356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lang="zh-CN" altLang="en-US" sz="3200" dirty="0">
                <a:solidFill>
                  <a:srgbClr val="1353A2"/>
                </a:solidFill>
                <a:latin typeface="微软雅黑" panose="020B0503020204020204" pitchFamily="34" charset="-122"/>
                <a:ea typeface="微软雅黑" panose="020B0503020204020204" pitchFamily="34" charset="-122"/>
                <a:sym typeface="+mn-ea"/>
              </a:rPr>
              <a:t>案例</a:t>
            </a:r>
            <a:r>
              <a:rPr lang="en-US" altLang="zh-CN" sz="3200" dirty="0">
                <a:solidFill>
                  <a:srgbClr val="1353A2"/>
                </a:solidFill>
                <a:latin typeface="微软雅黑" panose="020B0503020204020204" pitchFamily="34" charset="-122"/>
                <a:ea typeface="微软雅黑" panose="020B0503020204020204" pitchFamily="34" charset="-122"/>
                <a:sym typeface="+mn-ea"/>
              </a:rPr>
              <a:t>4-4 </a:t>
            </a:r>
            <a:r>
              <a:rPr lang="zh-CN" altLang="en-US" sz="3200" dirty="0">
                <a:solidFill>
                  <a:srgbClr val="1353A2"/>
                </a:solidFill>
                <a:latin typeface="微软雅黑" panose="020B0503020204020204" pitchFamily="34" charset="-122"/>
                <a:ea typeface="微软雅黑" panose="020B0503020204020204" pitchFamily="34" charset="-122"/>
                <a:sym typeface="+mn-ea"/>
              </a:rPr>
              <a:t>图书借阅管理系统</a:t>
            </a:r>
            <a:endParaRPr kumimoji="0" lang="zh-CN" altLang="en-US" sz="3200" dirty="0">
              <a:solidFill>
                <a:srgbClr val="1353A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005211" y="1398103"/>
            <a:ext cx="6698295" cy="645160"/>
          </a:xfrm>
          <a:prstGeom prst="rect">
            <a:avLst/>
          </a:prstGeom>
          <a:noFill/>
        </p:spPr>
        <p:txBody>
          <a:bodyPr wrap="square">
            <a:spAutoFit/>
          </a:bodyPr>
          <a:lstStyle/>
          <a:p>
            <a:pPr algn="just">
              <a:lnSpc>
                <a:spcPct val="150000"/>
              </a:lnSpc>
            </a:pPr>
            <a:r>
              <a:rPr lang="zh-CN" altLang="en-US" sz="2400" dirty="0">
                <a:solidFill>
                  <a:srgbClr val="053B91"/>
                </a:solidFill>
                <a:latin typeface="微软雅黑" panose="020B0503020204020204" pitchFamily="34" charset="-122"/>
                <a:ea typeface="微软雅黑" panose="020B0503020204020204" pitchFamily="34" charset="-122"/>
              </a:rPr>
              <a:t>案例要求</a:t>
            </a:r>
          </a:p>
        </p:txBody>
      </p:sp>
      <p:sp>
        <p:nvSpPr>
          <p:cNvPr id="5" name="文本框 4"/>
          <p:cNvSpPr txBox="1"/>
          <p:nvPr/>
        </p:nvSpPr>
        <p:spPr>
          <a:xfrm>
            <a:off x="663575" y="2096770"/>
            <a:ext cx="11097895" cy="4523105"/>
          </a:xfrm>
          <a:prstGeom prst="rect">
            <a:avLst/>
          </a:prstGeom>
          <a:noFill/>
        </p:spPr>
        <p:txBody>
          <a:bodyPr wrap="square">
            <a:spAutoFit/>
          </a:bodyPr>
          <a:lstStyle/>
          <a:p>
            <a:pPr indent="304800" algn="just">
              <a:lnSpc>
                <a:spcPct val="150000"/>
              </a:lnSpc>
            </a:pPr>
            <a:r>
              <a:rPr sz="2400" dirty="0">
                <a:solidFill>
                  <a:schemeClr val="bg1">
                    <a:lumMod val="50000"/>
                  </a:schemeClr>
                </a:solidFill>
                <a:latin typeface="微软雅黑" panose="020B0503020204020204" pitchFamily="34" charset="-122"/>
                <a:ea typeface="微软雅黑" panose="020B0503020204020204" pitchFamily="34" charset="-122"/>
              </a:rPr>
              <a:t>在一个图书馆中，管理员需要管理图书的借阅情况。为了方便管理，我们设计了一个简单的图书借阅管理系统。该系统允许管理员添加图书信息、记录借阅和归还操作，以及查询图书的借阅状态。系统使用字典来存储图书的信息，包括图书的编号、书名和借阅状态。管理员可以通过输入特定的命令来与系统进行交互，执行相应的操作。每次操作后，系统都会更新并显示当前的图书信息，以便管理员随时查看。</a:t>
            </a:r>
          </a:p>
          <a:p>
            <a:pPr indent="304800" algn="just">
              <a:lnSpc>
                <a:spcPct val="150000"/>
              </a:lnSpc>
            </a:pPr>
            <a:r>
              <a:rPr sz="2400" dirty="0">
                <a:solidFill>
                  <a:schemeClr val="bg1">
                    <a:lumMod val="50000"/>
                  </a:schemeClr>
                </a:solidFill>
                <a:latin typeface="微软雅黑" panose="020B0503020204020204" pitchFamily="34" charset="-122"/>
                <a:ea typeface="微软雅黑" panose="020B0503020204020204" pitchFamily="34" charset="-122"/>
              </a:rPr>
              <a:t>本案例要求编写代码，实现一个图书借阅管理系统，通过字典来存储图书的信息和借阅状态，通过输入命令来执行添加图书、借阅、归还和查询等操作。</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50386" y="316100"/>
            <a:ext cx="7055411" cy="58356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lang="zh-CN" altLang="en-US" sz="3200" dirty="0">
                <a:solidFill>
                  <a:srgbClr val="1353A2"/>
                </a:solidFill>
                <a:latin typeface="微软雅黑" panose="020B0503020204020204" pitchFamily="34" charset="-122"/>
                <a:ea typeface="微软雅黑" panose="020B0503020204020204" pitchFamily="34" charset="-122"/>
                <a:sym typeface="+mn-ea"/>
              </a:rPr>
              <a:t>案例</a:t>
            </a:r>
            <a:r>
              <a:rPr lang="en-US" altLang="zh-CN" sz="3200" dirty="0">
                <a:solidFill>
                  <a:srgbClr val="1353A2"/>
                </a:solidFill>
                <a:latin typeface="微软雅黑" panose="020B0503020204020204" pitchFamily="34" charset="-122"/>
                <a:ea typeface="微软雅黑" panose="020B0503020204020204" pitchFamily="34" charset="-122"/>
                <a:sym typeface="+mn-ea"/>
              </a:rPr>
              <a:t>4-4 </a:t>
            </a:r>
            <a:r>
              <a:rPr lang="zh-CN" altLang="en-US" sz="3200" dirty="0">
                <a:solidFill>
                  <a:srgbClr val="1353A2"/>
                </a:solidFill>
                <a:latin typeface="微软雅黑" panose="020B0503020204020204" pitchFamily="34" charset="-122"/>
                <a:ea typeface="微软雅黑" panose="020B0503020204020204" pitchFamily="34" charset="-122"/>
                <a:sym typeface="+mn-ea"/>
              </a:rPr>
              <a:t>图书借阅管理系统</a:t>
            </a:r>
          </a:p>
        </p:txBody>
      </p:sp>
      <p:sp>
        <p:nvSpPr>
          <p:cNvPr id="4" name="文本框 3"/>
          <p:cNvSpPr txBox="1"/>
          <p:nvPr/>
        </p:nvSpPr>
        <p:spPr>
          <a:xfrm>
            <a:off x="1005211" y="1398103"/>
            <a:ext cx="6698295" cy="645160"/>
          </a:xfrm>
          <a:prstGeom prst="rect">
            <a:avLst/>
          </a:prstGeom>
          <a:noFill/>
        </p:spPr>
        <p:txBody>
          <a:bodyPr wrap="square">
            <a:spAutoFit/>
          </a:bodyPr>
          <a:lstStyle/>
          <a:p>
            <a:pPr algn="just">
              <a:lnSpc>
                <a:spcPct val="150000"/>
              </a:lnSpc>
            </a:pPr>
            <a:r>
              <a:rPr lang="zh-CN" altLang="en-US" sz="2400" dirty="0">
                <a:solidFill>
                  <a:srgbClr val="053B91"/>
                </a:solidFill>
                <a:latin typeface="微软雅黑" panose="020B0503020204020204" pitchFamily="34" charset="-122"/>
                <a:ea typeface="微软雅黑" panose="020B0503020204020204" pitchFamily="34" charset="-122"/>
              </a:rPr>
              <a:t>案例分析</a:t>
            </a:r>
          </a:p>
        </p:txBody>
      </p:sp>
      <p:sp>
        <p:nvSpPr>
          <p:cNvPr id="5" name="文本框 4"/>
          <p:cNvSpPr txBox="1"/>
          <p:nvPr/>
        </p:nvSpPr>
        <p:spPr>
          <a:xfrm>
            <a:off x="1217144" y="2097000"/>
            <a:ext cx="9757711" cy="2306955"/>
          </a:xfrm>
          <a:prstGeom prst="rect">
            <a:avLst/>
          </a:prstGeom>
          <a:noFill/>
        </p:spPr>
        <p:txBody>
          <a:bodyPr wrap="square">
            <a:spAutoFit/>
          </a:bodyPr>
          <a:lstStyle/>
          <a:p>
            <a:pPr indent="304800" algn="just">
              <a:lnSpc>
                <a:spcPct val="150000"/>
              </a:lnSpc>
            </a:pPr>
            <a:r>
              <a:rPr sz="2400" dirty="0">
                <a:solidFill>
                  <a:schemeClr val="bg1">
                    <a:lumMod val="50000"/>
                  </a:schemeClr>
                </a:solidFill>
                <a:latin typeface="微软雅黑" panose="020B0503020204020204" pitchFamily="34" charset="-122"/>
                <a:ea typeface="微软雅黑" panose="020B0503020204020204" pitchFamily="34" charset="-122"/>
              </a:rPr>
              <a:t>1）使用字典来存储图书的信息，包括编号、书名和借阅状态。</a:t>
            </a:r>
          </a:p>
          <a:p>
            <a:pPr indent="304800" algn="just">
              <a:lnSpc>
                <a:spcPct val="150000"/>
              </a:lnSpc>
            </a:pPr>
            <a:r>
              <a:rPr sz="2400" dirty="0">
                <a:solidFill>
                  <a:schemeClr val="bg1">
                    <a:lumMod val="50000"/>
                  </a:schemeClr>
                </a:solidFill>
                <a:latin typeface="微软雅黑" panose="020B0503020204020204" pitchFamily="34" charset="-122"/>
                <a:ea typeface="微软雅黑" panose="020B0503020204020204" pitchFamily="34" charset="-122"/>
              </a:rPr>
              <a:t>2）通过while循环和条件语句实现用户输入的处理和命令的执行。</a:t>
            </a:r>
          </a:p>
          <a:p>
            <a:pPr indent="304800" algn="just">
              <a:lnSpc>
                <a:spcPct val="150000"/>
              </a:lnSpc>
            </a:pPr>
            <a:r>
              <a:rPr sz="2400" dirty="0">
                <a:solidFill>
                  <a:schemeClr val="bg1">
                    <a:lumMod val="50000"/>
                  </a:schemeClr>
                </a:solidFill>
                <a:latin typeface="微软雅黑" panose="020B0503020204020204" pitchFamily="34" charset="-122"/>
                <a:ea typeface="微软雅黑" panose="020B0503020204020204" pitchFamily="34" charset="-122"/>
              </a:rPr>
              <a:t>3）根据用户输入的命令，执行相应的字典操作来更新图书信息。</a:t>
            </a:r>
          </a:p>
          <a:p>
            <a:pPr indent="304800" algn="just">
              <a:lnSpc>
                <a:spcPct val="150000"/>
              </a:lnSpc>
            </a:pPr>
            <a:r>
              <a:rPr sz="2400" dirty="0">
                <a:solidFill>
                  <a:schemeClr val="bg1">
                    <a:lumMod val="50000"/>
                  </a:schemeClr>
                </a:solidFill>
                <a:latin typeface="微软雅黑" panose="020B0503020204020204" pitchFamily="34" charset="-122"/>
                <a:ea typeface="微软雅黑" panose="020B0503020204020204" pitchFamily="34" charset="-122"/>
              </a:rPr>
              <a:t>4）每次操作后，重新显示当前的图书信息，以便管理员查看。</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50386" y="316100"/>
            <a:ext cx="7055411" cy="58356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lang="zh-CN" altLang="en-US" sz="3200" dirty="0">
                <a:solidFill>
                  <a:srgbClr val="1353A2"/>
                </a:solidFill>
                <a:latin typeface="微软雅黑" panose="020B0503020204020204" pitchFamily="34" charset="-122"/>
                <a:ea typeface="微软雅黑" panose="020B0503020204020204" pitchFamily="34" charset="-122"/>
                <a:sym typeface="+mn-ea"/>
              </a:rPr>
              <a:t>案例</a:t>
            </a:r>
            <a:r>
              <a:rPr lang="en-US" altLang="zh-CN" sz="3200" dirty="0">
                <a:solidFill>
                  <a:srgbClr val="1353A2"/>
                </a:solidFill>
                <a:latin typeface="微软雅黑" panose="020B0503020204020204" pitchFamily="34" charset="-122"/>
                <a:ea typeface="微软雅黑" panose="020B0503020204020204" pitchFamily="34" charset="-122"/>
                <a:sym typeface="+mn-ea"/>
              </a:rPr>
              <a:t>4-4 </a:t>
            </a:r>
            <a:r>
              <a:rPr lang="zh-CN" altLang="en-US" sz="3200" dirty="0">
                <a:solidFill>
                  <a:srgbClr val="1353A2"/>
                </a:solidFill>
                <a:latin typeface="微软雅黑" panose="020B0503020204020204" pitchFamily="34" charset="-122"/>
                <a:ea typeface="微软雅黑" panose="020B0503020204020204" pitchFamily="34" charset="-122"/>
                <a:sym typeface="+mn-ea"/>
              </a:rPr>
              <a:t>图书借阅管理系统</a:t>
            </a:r>
            <a:endParaRPr kumimoji="0" lang="zh-CN" altLang="en-US" sz="3200" dirty="0">
              <a:solidFill>
                <a:srgbClr val="1353A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98145" y="1527810"/>
            <a:ext cx="478790" cy="2306955"/>
          </a:xfrm>
          <a:prstGeom prst="rect">
            <a:avLst/>
          </a:prstGeom>
          <a:noFill/>
        </p:spPr>
        <p:txBody>
          <a:bodyPr wrap="square">
            <a:spAutoFit/>
          </a:bodyPr>
          <a:lstStyle/>
          <a:p>
            <a:pPr algn="just">
              <a:lnSpc>
                <a:spcPct val="150000"/>
              </a:lnSpc>
            </a:pPr>
            <a:r>
              <a:rPr lang="zh-CN" altLang="en-US" sz="2400" dirty="0">
                <a:solidFill>
                  <a:srgbClr val="053B91"/>
                </a:solidFill>
                <a:latin typeface="微软雅黑" panose="020B0503020204020204" pitchFamily="34" charset="-122"/>
                <a:ea typeface="微软雅黑" panose="020B0503020204020204" pitchFamily="34" charset="-122"/>
              </a:rPr>
              <a:t>参考代码</a:t>
            </a:r>
          </a:p>
        </p:txBody>
      </p:sp>
      <p:pic>
        <p:nvPicPr>
          <p:cNvPr id="5" name="图片 4"/>
          <p:cNvPicPr>
            <a:picLocks noChangeAspect="1"/>
          </p:cNvPicPr>
          <p:nvPr>
            <p:custDataLst>
              <p:tags r:id="rId1"/>
            </p:custDataLst>
          </p:nvPr>
        </p:nvPicPr>
        <p:blipFill>
          <a:blip r:embed="rId4"/>
          <a:stretch>
            <a:fillRect/>
          </a:stretch>
        </p:blipFill>
        <p:spPr>
          <a:xfrm>
            <a:off x="1005840" y="1655445"/>
            <a:ext cx="5029200" cy="3213100"/>
          </a:xfrm>
          <a:prstGeom prst="rect">
            <a:avLst/>
          </a:prstGeom>
        </p:spPr>
      </p:pic>
      <p:pic>
        <p:nvPicPr>
          <p:cNvPr id="6" name="图片 5"/>
          <p:cNvPicPr>
            <a:picLocks noChangeAspect="1"/>
          </p:cNvPicPr>
          <p:nvPr>
            <p:custDataLst>
              <p:tags r:id="rId2"/>
            </p:custDataLst>
          </p:nvPr>
        </p:nvPicPr>
        <p:blipFill>
          <a:blip r:embed="rId5"/>
          <a:stretch>
            <a:fillRect/>
          </a:stretch>
        </p:blipFill>
        <p:spPr>
          <a:xfrm>
            <a:off x="6796405" y="0"/>
            <a:ext cx="5420360" cy="69107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69149" y="240095"/>
            <a:ext cx="2518768" cy="707886"/>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4000" dirty="0">
                <a:solidFill>
                  <a:srgbClr val="1353A2"/>
                </a:solidFill>
                <a:latin typeface="微软雅黑" panose="020B0503020204020204" pitchFamily="34" charset="-122"/>
                <a:ea typeface="微软雅黑" panose="020B0503020204020204" pitchFamily="34" charset="-122"/>
              </a:rPr>
              <a:t>任务分析</a:t>
            </a:r>
          </a:p>
        </p:txBody>
      </p:sp>
      <p:sp>
        <p:nvSpPr>
          <p:cNvPr id="16388" name="矩形 2"/>
          <p:cNvSpPr>
            <a:spLocks noChangeArrowheads="1"/>
          </p:cNvSpPr>
          <p:nvPr/>
        </p:nvSpPr>
        <p:spPr bwMode="auto">
          <a:xfrm>
            <a:off x="1063874" y="1577760"/>
            <a:ext cx="689662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9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9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9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0" lang="zh-CN" altLang="en-US" sz="3600" b="1" dirty="0">
                <a:solidFill>
                  <a:srgbClr val="1353A2"/>
                </a:solidFill>
                <a:latin typeface="微软雅黑" panose="020B0503020204020204" pitchFamily="34" charset="-122"/>
                <a:ea typeface="微软雅黑" panose="020B0503020204020204" pitchFamily="34" charset="-122"/>
              </a:rPr>
              <a:t>校园一卡通系统</a:t>
            </a:r>
            <a:r>
              <a:rPr kumimoji="0" lang="zh-CN" altLang="zh-CN" sz="3600" b="1" dirty="0">
                <a:solidFill>
                  <a:srgbClr val="1353A2"/>
                </a:solidFill>
                <a:latin typeface="微软雅黑" panose="020B0503020204020204" pitchFamily="34" charset="-122"/>
                <a:ea typeface="微软雅黑" panose="020B0503020204020204" pitchFamily="34" charset="-122"/>
              </a:rPr>
              <a:t> </a:t>
            </a:r>
            <a:endParaRPr kumimoji="0" lang="en-US" altLang="zh-CN" sz="3600" b="1" dirty="0">
              <a:solidFill>
                <a:srgbClr val="1353A2"/>
              </a:solidFill>
              <a:latin typeface="微软雅黑" panose="020B0503020204020204" pitchFamily="34" charset="-122"/>
              <a:ea typeface="微软雅黑" panose="020B0503020204020204" pitchFamily="34" charset="-122"/>
            </a:endParaRPr>
          </a:p>
        </p:txBody>
      </p:sp>
      <p:sp>
        <p:nvSpPr>
          <p:cNvPr id="16389" name="矩形 7"/>
          <p:cNvSpPr>
            <a:spLocks noChangeArrowheads="1"/>
          </p:cNvSpPr>
          <p:nvPr/>
        </p:nvSpPr>
        <p:spPr bwMode="auto">
          <a:xfrm>
            <a:off x="1203449" y="2519932"/>
            <a:ext cx="9785101" cy="248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9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9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9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9pPr>
          </a:lstStyle>
          <a:p>
            <a:pPr>
              <a:lnSpc>
                <a:spcPct val="130000"/>
              </a:lnSpc>
              <a:spcBef>
                <a:spcPct val="0"/>
              </a:spcBef>
              <a:buNone/>
            </a:pP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sym typeface="+mn-ea"/>
              </a:rPr>
              <a:t>本任务旨在开发校园一卡通系统用户管理模块。该用户管理模块支持学生用户和管理员用户的基本操作，包括用户信息的存储、查询、修改以及管理员的特定管理功能。本任务涉及到用户信息的存储与管理，用户详细信息包括学号、密码、余额、状态（是否挂失、是否禁用）等。</a:t>
            </a: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spcBef>
                <a:spcPct val="0"/>
              </a:spcBef>
              <a:buNone/>
            </a:pPr>
            <a:endPar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50386" y="316100"/>
            <a:ext cx="7055411" cy="58356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lang="zh-CN" altLang="en-US" sz="3200" dirty="0">
                <a:solidFill>
                  <a:srgbClr val="1353A2"/>
                </a:solidFill>
                <a:latin typeface="微软雅黑" panose="020B0503020204020204" pitchFamily="34" charset="-122"/>
                <a:ea typeface="微软雅黑" panose="020B0503020204020204" pitchFamily="34" charset="-122"/>
                <a:sym typeface="+mn-ea"/>
              </a:rPr>
              <a:t>案例</a:t>
            </a:r>
            <a:r>
              <a:rPr lang="en-US" altLang="zh-CN" sz="3200" dirty="0">
                <a:solidFill>
                  <a:srgbClr val="1353A2"/>
                </a:solidFill>
                <a:latin typeface="微软雅黑" panose="020B0503020204020204" pitchFamily="34" charset="-122"/>
                <a:ea typeface="微软雅黑" panose="020B0503020204020204" pitchFamily="34" charset="-122"/>
                <a:sym typeface="+mn-ea"/>
              </a:rPr>
              <a:t>4-4 </a:t>
            </a:r>
            <a:r>
              <a:rPr lang="zh-CN" altLang="en-US" sz="3200" dirty="0">
                <a:solidFill>
                  <a:srgbClr val="1353A2"/>
                </a:solidFill>
                <a:latin typeface="微软雅黑" panose="020B0503020204020204" pitchFamily="34" charset="-122"/>
                <a:ea typeface="微软雅黑" panose="020B0503020204020204" pitchFamily="34" charset="-122"/>
                <a:sym typeface="+mn-ea"/>
              </a:rPr>
              <a:t>图书借阅管理系统</a:t>
            </a:r>
            <a:endParaRPr kumimoji="0" lang="zh-CN" altLang="en-US" sz="3200" dirty="0">
              <a:solidFill>
                <a:srgbClr val="1353A2"/>
              </a:solidFill>
              <a:latin typeface="微软雅黑" panose="020B0503020204020204" pitchFamily="34" charset="-122"/>
              <a:ea typeface="微软雅黑" panose="020B0503020204020204" pitchFamily="34" charset="-122"/>
            </a:endParaRPr>
          </a:p>
        </p:txBody>
      </p:sp>
      <p:sp>
        <p:nvSpPr>
          <p:cNvPr id="7" name="文本框 6"/>
          <p:cNvSpPr txBox="1"/>
          <p:nvPr>
            <p:custDataLst>
              <p:tags r:id="rId1"/>
            </p:custDataLst>
          </p:nvPr>
        </p:nvSpPr>
        <p:spPr>
          <a:xfrm flipH="1">
            <a:off x="758190" y="1374140"/>
            <a:ext cx="624840" cy="2306955"/>
          </a:xfrm>
          <a:prstGeom prst="rect">
            <a:avLst/>
          </a:prstGeom>
          <a:noFill/>
        </p:spPr>
        <p:txBody>
          <a:bodyPr wrap="square">
            <a:spAutoFit/>
          </a:bodyPr>
          <a:lstStyle/>
          <a:p>
            <a:pPr algn="just">
              <a:lnSpc>
                <a:spcPct val="150000"/>
              </a:lnSpc>
            </a:pPr>
            <a:r>
              <a:rPr lang="zh-CN" altLang="en-US" sz="2400" dirty="0">
                <a:solidFill>
                  <a:srgbClr val="053B91"/>
                </a:solidFill>
                <a:latin typeface="微软雅黑" panose="020B0503020204020204" pitchFamily="34" charset="-122"/>
                <a:ea typeface="微软雅黑" panose="020B0503020204020204" pitchFamily="34" charset="-122"/>
              </a:rPr>
              <a:t>运行结果</a:t>
            </a:r>
          </a:p>
        </p:txBody>
      </p:sp>
      <p:pic>
        <p:nvPicPr>
          <p:cNvPr id="5" name="图片 1"/>
          <p:cNvPicPr>
            <a:picLocks noChangeAspect="1"/>
          </p:cNvPicPr>
          <p:nvPr>
            <p:custDataLst>
              <p:tags r:id="rId2"/>
            </p:custDataLst>
          </p:nvPr>
        </p:nvPicPr>
        <p:blipFill>
          <a:blip r:embed="rId5">
            <a:extLst>
              <a:ext uri="{28A0092B-C50C-407E-A947-70E740481C1C}">
                <a14:useLocalDpi xmlns:a14="http://schemas.microsoft.com/office/drawing/2010/main" val="0"/>
              </a:ext>
            </a:extLst>
          </a:blip>
          <a:stretch>
            <a:fillRect/>
          </a:stretch>
        </p:blipFill>
        <p:spPr>
          <a:xfrm>
            <a:off x="1915160" y="1522730"/>
            <a:ext cx="3949700" cy="4631055"/>
          </a:xfrm>
          <a:prstGeom prst="rect">
            <a:avLst/>
          </a:prstGeom>
        </p:spPr>
      </p:pic>
      <p:pic>
        <p:nvPicPr>
          <p:cNvPr id="6" name="图片 1"/>
          <p:cNvPicPr>
            <a:picLocks noChangeAspect="1"/>
          </p:cNvPicPr>
          <p:nvPr>
            <p:custDataLst>
              <p:tags r:id="rId3"/>
            </p:custDataLst>
          </p:nvPr>
        </p:nvPicPr>
        <p:blipFill>
          <a:blip r:embed="rId6">
            <a:extLst>
              <a:ext uri="{28A0092B-C50C-407E-A947-70E740481C1C}">
                <a14:useLocalDpi xmlns:a14="http://schemas.microsoft.com/office/drawing/2010/main" val="0"/>
              </a:ext>
            </a:extLst>
          </a:blip>
          <a:stretch>
            <a:fillRect/>
          </a:stretch>
        </p:blipFill>
        <p:spPr>
          <a:xfrm>
            <a:off x="6176645" y="1522730"/>
            <a:ext cx="3949700" cy="462343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969149" y="240095"/>
            <a:ext cx="2518768" cy="707886"/>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4000" dirty="0">
                <a:solidFill>
                  <a:srgbClr val="1353A2"/>
                </a:solidFill>
                <a:latin typeface="微软雅黑" panose="020B0503020204020204" pitchFamily="34" charset="-122"/>
                <a:ea typeface="微软雅黑" panose="020B0503020204020204" pitchFamily="34" charset="-122"/>
              </a:rPr>
              <a:t>任务实现</a:t>
            </a:r>
          </a:p>
        </p:txBody>
      </p:sp>
      <p:sp>
        <p:nvSpPr>
          <p:cNvPr id="6" name="文本框 5"/>
          <p:cNvSpPr txBox="1"/>
          <p:nvPr/>
        </p:nvSpPr>
        <p:spPr>
          <a:xfrm>
            <a:off x="1407795" y="1917065"/>
            <a:ext cx="10145395" cy="1955215"/>
          </a:xfrm>
          <a:prstGeom prst="rect">
            <a:avLst/>
          </a:prstGeom>
          <a:noFill/>
        </p:spPr>
        <p:txBody>
          <a:bodyPr wrap="square">
            <a:spAutoFit/>
          </a:bodyPr>
          <a:lstStyle/>
          <a:p>
            <a:pPr indent="252000" algn="just">
              <a:lnSpc>
                <a:spcPct val="150000"/>
              </a:lnSpc>
            </a:pPr>
            <a:r>
              <a:rPr kumimoji="1"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知识储备中，学习了列表、元祖、字典等组合数据类型，在此基础上可以选择适当的数据类型来存储一卡通系统中的用户数据，本任务主要实现第一个可用的一卡通管理系统的版本。</a:t>
            </a:r>
            <a:endParaRPr kumimoji="1" sz="28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576232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969149" y="240095"/>
            <a:ext cx="2518768" cy="707886"/>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4000" dirty="0">
                <a:solidFill>
                  <a:srgbClr val="1353A2"/>
                </a:solidFill>
                <a:latin typeface="微软雅黑" panose="020B0503020204020204" pitchFamily="34" charset="-122"/>
                <a:ea typeface="微软雅黑" panose="020B0503020204020204" pitchFamily="34" charset="-122"/>
              </a:rPr>
              <a:t>任务实现</a:t>
            </a:r>
          </a:p>
        </p:txBody>
      </p:sp>
      <p:sp>
        <p:nvSpPr>
          <p:cNvPr id="5" name="文本框 4">
            <a:extLst>
              <a:ext uri="{FF2B5EF4-FFF2-40B4-BE49-F238E27FC236}">
                <a16:creationId xmlns:a16="http://schemas.microsoft.com/office/drawing/2014/main" id="{812EB2BC-72FF-4702-B05D-7B368F9E72FC}"/>
              </a:ext>
            </a:extLst>
          </p:cNvPr>
          <p:cNvSpPr txBox="1"/>
          <p:nvPr/>
        </p:nvSpPr>
        <p:spPr>
          <a:xfrm>
            <a:off x="1005211" y="1398103"/>
            <a:ext cx="6698295" cy="581057"/>
          </a:xfrm>
          <a:prstGeom prst="rect">
            <a:avLst/>
          </a:prstGeom>
          <a:noFill/>
        </p:spPr>
        <p:txBody>
          <a:bodyPr wrap="square">
            <a:spAutoFit/>
          </a:bodyPr>
          <a:lstStyle/>
          <a:p>
            <a:pPr algn="just">
              <a:lnSpc>
                <a:spcPct val="150000"/>
              </a:lnSpc>
            </a:pPr>
            <a:r>
              <a:rPr lang="zh-CN" altLang="en-US" sz="2400" dirty="0">
                <a:solidFill>
                  <a:srgbClr val="053B91"/>
                </a:solidFill>
                <a:latin typeface="微软雅黑" panose="020B0503020204020204" pitchFamily="34" charset="-122"/>
                <a:ea typeface="微软雅黑" panose="020B0503020204020204" pitchFamily="34" charset="-122"/>
              </a:rPr>
              <a:t>变量初始化</a:t>
            </a:r>
          </a:p>
        </p:txBody>
      </p:sp>
      <p:sp>
        <p:nvSpPr>
          <p:cNvPr id="7" name="文本框 6">
            <a:extLst>
              <a:ext uri="{FF2B5EF4-FFF2-40B4-BE49-F238E27FC236}">
                <a16:creationId xmlns:a16="http://schemas.microsoft.com/office/drawing/2014/main" id="{92548148-F387-4339-BA66-0F4E39C02135}"/>
              </a:ext>
            </a:extLst>
          </p:cNvPr>
          <p:cNvSpPr txBox="1"/>
          <p:nvPr/>
        </p:nvSpPr>
        <p:spPr>
          <a:xfrm>
            <a:off x="1217144" y="2097000"/>
            <a:ext cx="9757711" cy="2243050"/>
          </a:xfrm>
          <a:prstGeom prst="rect">
            <a:avLst/>
          </a:prstGeom>
          <a:noFill/>
        </p:spPr>
        <p:txBody>
          <a:bodyPr wrap="square">
            <a:spAutoFit/>
          </a:bodyPr>
          <a:lstStyle/>
          <a:p>
            <a:pPr marL="342900" indent="-342900" algn="just">
              <a:lnSpc>
                <a:spcPct val="150000"/>
              </a:lnSpc>
              <a:buFont typeface="Wingdings" panose="05000000000000000000" pitchFamily="2" charset="2"/>
              <a:buChar char="Ø"/>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users: </a:t>
            </a:r>
            <a:r>
              <a:rPr lang="zh-CN" altLang="en-US" sz="2400" dirty="0">
                <a:solidFill>
                  <a:schemeClr val="bg1">
                    <a:lumMod val="50000"/>
                  </a:schemeClr>
                </a:solidFill>
                <a:latin typeface="微软雅黑" panose="020B0503020204020204" pitchFamily="34" charset="-122"/>
                <a:ea typeface="微软雅黑" panose="020B0503020204020204" pitchFamily="34" charset="-122"/>
              </a:rPr>
              <a:t>一个空字典，用于存储用户信息。每个用户的学号作为键，对应的值是另一个字典，包含用户的密码、余额、卡片状态和操作记录。</a:t>
            </a:r>
          </a:p>
          <a:p>
            <a:pPr marL="342900" indent="-342900" algn="just">
              <a:lnSpc>
                <a:spcPct val="150000"/>
              </a:lnSpc>
              <a:buFont typeface="Wingdings" panose="05000000000000000000" pitchFamily="2" charset="2"/>
              <a:buChar char="Ø"/>
            </a:pPr>
            <a:r>
              <a:rPr lang="en-US" altLang="zh-CN" sz="2400" dirty="0" err="1">
                <a:solidFill>
                  <a:schemeClr val="bg1">
                    <a:lumMod val="50000"/>
                  </a:schemeClr>
                </a:solidFill>
                <a:latin typeface="微软雅黑" panose="020B0503020204020204" pitchFamily="34" charset="-122"/>
                <a:ea typeface="微软雅黑" panose="020B0503020204020204" pitchFamily="34" charset="-122"/>
              </a:rPr>
              <a:t>admin_password</a:t>
            </a:r>
            <a:r>
              <a:rPr lang="en-US" altLang="zh-CN" sz="2400" dirty="0">
                <a:solidFill>
                  <a:schemeClr val="bg1">
                    <a:lumMod val="50000"/>
                  </a:schemeClr>
                </a:solidFill>
                <a:latin typeface="微软雅黑" panose="020B0503020204020204" pitchFamily="34" charset="-122"/>
                <a:ea typeface="微软雅黑" panose="020B0503020204020204" pitchFamily="34" charset="-122"/>
              </a:rPr>
              <a:t>: </a:t>
            </a:r>
            <a:r>
              <a:rPr lang="zh-CN" altLang="en-US" sz="2400" dirty="0">
                <a:solidFill>
                  <a:schemeClr val="bg1">
                    <a:lumMod val="50000"/>
                  </a:schemeClr>
                </a:solidFill>
                <a:latin typeface="微软雅黑" panose="020B0503020204020204" pitchFamily="34" charset="-122"/>
                <a:ea typeface="微软雅黑" panose="020B0503020204020204" pitchFamily="34" charset="-122"/>
              </a:rPr>
              <a:t>一个字符串，设置为</a:t>
            </a:r>
            <a:r>
              <a:rPr lang="en-US" altLang="zh-CN" sz="2400" dirty="0">
                <a:solidFill>
                  <a:schemeClr val="bg1">
                    <a:lumMod val="50000"/>
                  </a:schemeClr>
                </a:solidFill>
                <a:latin typeface="微软雅黑" panose="020B0503020204020204" pitchFamily="34" charset="-122"/>
                <a:ea typeface="微软雅黑" panose="020B0503020204020204" pitchFamily="34" charset="-122"/>
              </a:rPr>
              <a:t>"123456"</a:t>
            </a:r>
            <a:r>
              <a:rPr lang="zh-CN" altLang="en-US" sz="2400" dirty="0">
                <a:solidFill>
                  <a:schemeClr val="bg1">
                    <a:lumMod val="50000"/>
                  </a:schemeClr>
                </a:solidFill>
                <a:latin typeface="微软雅黑" panose="020B0503020204020204" pitchFamily="34" charset="-122"/>
                <a:ea typeface="微软雅黑" panose="020B0503020204020204" pitchFamily="34" charset="-122"/>
              </a:rPr>
              <a:t>，作为管理员登录的默认密码。</a:t>
            </a:r>
          </a:p>
        </p:txBody>
      </p:sp>
      <p:sp>
        <p:nvSpPr>
          <p:cNvPr id="10" name="文本框 9">
            <a:extLst>
              <a:ext uri="{FF2B5EF4-FFF2-40B4-BE49-F238E27FC236}">
                <a16:creationId xmlns:a16="http://schemas.microsoft.com/office/drawing/2014/main" id="{F0931000-10BE-453A-924B-4F9D587AB112}"/>
              </a:ext>
            </a:extLst>
          </p:cNvPr>
          <p:cNvSpPr txBox="1"/>
          <p:nvPr/>
        </p:nvSpPr>
        <p:spPr>
          <a:xfrm>
            <a:off x="1005211" y="4457890"/>
            <a:ext cx="6698295" cy="581057"/>
          </a:xfrm>
          <a:prstGeom prst="rect">
            <a:avLst/>
          </a:prstGeom>
          <a:noFill/>
        </p:spPr>
        <p:txBody>
          <a:bodyPr wrap="square">
            <a:spAutoFit/>
          </a:bodyPr>
          <a:lstStyle/>
          <a:p>
            <a:pPr algn="just">
              <a:lnSpc>
                <a:spcPct val="150000"/>
              </a:lnSpc>
            </a:pPr>
            <a:r>
              <a:rPr lang="zh-CN" altLang="en-US" sz="2400" dirty="0">
                <a:solidFill>
                  <a:srgbClr val="053B91"/>
                </a:solidFill>
                <a:latin typeface="微软雅黑" panose="020B0503020204020204" pitchFamily="34" charset="-122"/>
                <a:ea typeface="微软雅黑" panose="020B0503020204020204" pitchFamily="34" charset="-122"/>
              </a:rPr>
              <a:t>主循环</a:t>
            </a:r>
          </a:p>
        </p:txBody>
      </p:sp>
      <p:sp>
        <p:nvSpPr>
          <p:cNvPr id="11" name="文本框 10">
            <a:extLst>
              <a:ext uri="{FF2B5EF4-FFF2-40B4-BE49-F238E27FC236}">
                <a16:creationId xmlns:a16="http://schemas.microsoft.com/office/drawing/2014/main" id="{D8A35367-B726-4E85-92E8-8A8CB1336E63}"/>
              </a:ext>
            </a:extLst>
          </p:cNvPr>
          <p:cNvSpPr txBox="1"/>
          <p:nvPr/>
        </p:nvSpPr>
        <p:spPr>
          <a:xfrm>
            <a:off x="1217144" y="5156787"/>
            <a:ext cx="9757711" cy="581057"/>
          </a:xfrm>
          <a:prstGeom prst="rect">
            <a:avLst/>
          </a:prstGeom>
          <a:noFill/>
        </p:spPr>
        <p:txBody>
          <a:bodyPr wrap="square">
            <a:spAutoFit/>
          </a:bodyPr>
          <a:lstStyle/>
          <a:p>
            <a:pPr marL="342900" indent="-342900" algn="just">
              <a:lnSpc>
                <a:spcPct val="150000"/>
              </a:lnSpc>
              <a:buFont typeface="Wingdings" panose="05000000000000000000" pitchFamily="2" charset="2"/>
              <a:buChar char="Ø"/>
            </a:pPr>
            <a:r>
              <a:rPr lang="zh-CN" altLang="en-US" sz="2400" dirty="0">
                <a:solidFill>
                  <a:schemeClr val="bg1">
                    <a:lumMod val="50000"/>
                  </a:schemeClr>
                </a:solidFill>
                <a:latin typeface="微软雅黑" panose="020B0503020204020204" pitchFamily="34" charset="-122"/>
                <a:ea typeface="微软雅黑" panose="020B0503020204020204" pitchFamily="34" charset="-122"/>
              </a:rPr>
              <a:t>程序进入一个无限循环，显示主菜单，并提示用户输入选择（</a:t>
            </a:r>
            <a:r>
              <a:rPr lang="en-US" altLang="zh-CN" sz="2400" dirty="0">
                <a:solidFill>
                  <a:schemeClr val="bg1">
                    <a:lumMod val="50000"/>
                  </a:schemeClr>
                </a:solidFill>
                <a:latin typeface="微软雅黑" panose="020B0503020204020204" pitchFamily="34" charset="-122"/>
                <a:ea typeface="微软雅黑" panose="020B0503020204020204" pitchFamily="34" charset="-122"/>
              </a:rPr>
              <a:t>1-3</a:t>
            </a:r>
            <a:r>
              <a:rPr lang="zh-CN" altLang="en-US" sz="2400" dirty="0">
                <a:solidFill>
                  <a:schemeClr val="bg1">
                    <a:lumMod val="50000"/>
                  </a:schemeClr>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6310938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969149" y="240095"/>
            <a:ext cx="2518768" cy="707886"/>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4000" dirty="0">
                <a:solidFill>
                  <a:srgbClr val="1353A2"/>
                </a:solidFill>
                <a:latin typeface="微软雅黑" panose="020B0503020204020204" pitchFamily="34" charset="-122"/>
                <a:ea typeface="微软雅黑" panose="020B0503020204020204" pitchFamily="34" charset="-122"/>
              </a:rPr>
              <a:t>任务实现</a:t>
            </a:r>
          </a:p>
        </p:txBody>
      </p:sp>
      <p:sp>
        <p:nvSpPr>
          <p:cNvPr id="5" name="文本框 4">
            <a:extLst>
              <a:ext uri="{FF2B5EF4-FFF2-40B4-BE49-F238E27FC236}">
                <a16:creationId xmlns:a16="http://schemas.microsoft.com/office/drawing/2014/main" id="{812EB2BC-72FF-4702-B05D-7B368F9E72FC}"/>
              </a:ext>
            </a:extLst>
          </p:cNvPr>
          <p:cNvSpPr txBox="1"/>
          <p:nvPr/>
        </p:nvSpPr>
        <p:spPr>
          <a:xfrm>
            <a:off x="1005211" y="1398103"/>
            <a:ext cx="6698295" cy="581057"/>
          </a:xfrm>
          <a:prstGeom prst="rect">
            <a:avLst/>
          </a:prstGeom>
          <a:noFill/>
        </p:spPr>
        <p:txBody>
          <a:bodyPr wrap="square">
            <a:spAutoFit/>
          </a:bodyPr>
          <a:lstStyle/>
          <a:p>
            <a:pPr algn="just">
              <a:lnSpc>
                <a:spcPct val="150000"/>
              </a:lnSpc>
            </a:pPr>
            <a:r>
              <a:rPr lang="zh-CN" altLang="en-US" sz="2400" dirty="0">
                <a:solidFill>
                  <a:srgbClr val="053B91"/>
                </a:solidFill>
                <a:latin typeface="微软雅黑" panose="020B0503020204020204" pitchFamily="34" charset="-122"/>
                <a:ea typeface="微软雅黑" panose="020B0503020204020204" pitchFamily="34" charset="-122"/>
              </a:rPr>
              <a:t>学生用户操作</a:t>
            </a:r>
            <a:r>
              <a:rPr lang="en-US" altLang="zh-CN" sz="2400" dirty="0">
                <a:solidFill>
                  <a:srgbClr val="053B91"/>
                </a:solidFill>
                <a:latin typeface="微软雅黑" panose="020B0503020204020204" pitchFamily="34" charset="-122"/>
                <a:ea typeface="微软雅黑" panose="020B0503020204020204" pitchFamily="34" charset="-122"/>
              </a:rPr>
              <a:t>(</a:t>
            </a:r>
            <a:r>
              <a:rPr lang="zh-CN" altLang="en-US" sz="2400" dirty="0">
                <a:solidFill>
                  <a:srgbClr val="053B91"/>
                </a:solidFill>
                <a:latin typeface="微软雅黑" panose="020B0503020204020204" pitchFamily="34" charset="-122"/>
                <a:ea typeface="微软雅黑" panose="020B0503020204020204" pitchFamily="34" charset="-122"/>
              </a:rPr>
              <a:t>当输入</a:t>
            </a:r>
            <a:r>
              <a:rPr lang="en-US" altLang="zh-CN" sz="2400" dirty="0">
                <a:solidFill>
                  <a:srgbClr val="053B91"/>
                </a:solidFill>
                <a:latin typeface="微软雅黑" panose="020B0503020204020204" pitchFamily="34" charset="-122"/>
                <a:ea typeface="微软雅黑" panose="020B0503020204020204" pitchFamily="34" charset="-122"/>
              </a:rPr>
              <a:t>1</a:t>
            </a:r>
            <a:r>
              <a:rPr lang="zh-CN" altLang="en-US" sz="2400" dirty="0">
                <a:solidFill>
                  <a:srgbClr val="053B91"/>
                </a:solidFill>
                <a:latin typeface="微软雅黑" panose="020B0503020204020204" pitchFamily="34" charset="-122"/>
                <a:ea typeface="微软雅黑" panose="020B0503020204020204" pitchFamily="34" charset="-122"/>
              </a:rPr>
              <a:t>时</a:t>
            </a:r>
            <a:r>
              <a:rPr lang="en-US" altLang="zh-CN" sz="2400" dirty="0">
                <a:solidFill>
                  <a:srgbClr val="053B91"/>
                </a:solidFill>
                <a:latin typeface="微软雅黑" panose="020B0503020204020204" pitchFamily="34" charset="-122"/>
                <a:ea typeface="微软雅黑" panose="020B0503020204020204" pitchFamily="34" charset="-122"/>
              </a:rPr>
              <a:t>)</a:t>
            </a:r>
            <a:endParaRPr lang="zh-CN" altLang="en-US" sz="2400" dirty="0">
              <a:solidFill>
                <a:srgbClr val="053B91"/>
              </a:solidFill>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92548148-F387-4339-BA66-0F4E39C02135}"/>
              </a:ext>
            </a:extLst>
          </p:cNvPr>
          <p:cNvSpPr txBox="1"/>
          <p:nvPr/>
        </p:nvSpPr>
        <p:spPr>
          <a:xfrm>
            <a:off x="1217144" y="2097000"/>
            <a:ext cx="10321140" cy="2243050"/>
          </a:xfrm>
          <a:prstGeom prst="rect">
            <a:avLst/>
          </a:prstGeom>
          <a:noFill/>
        </p:spPr>
        <p:txBody>
          <a:bodyPr wrap="square">
            <a:spAutoFit/>
          </a:bodyPr>
          <a:lstStyle/>
          <a:p>
            <a:pPr marL="342900" lvl="0" indent="-342900" algn="just">
              <a:lnSpc>
                <a:spcPct val="150000"/>
              </a:lnSpc>
              <a:buFont typeface="Wingdings" panose="05000000000000000000" pitchFamily="2" charset="2"/>
              <a:buChar char=""/>
            </a:pPr>
            <a:r>
              <a:rPr lang="zh-CN" altLang="zh-CN" sz="2400" dirty="0">
                <a:solidFill>
                  <a:schemeClr val="bg1">
                    <a:lumMod val="50000"/>
                  </a:schemeClr>
                </a:solidFill>
                <a:latin typeface="微软雅黑" panose="020B0503020204020204" pitchFamily="34" charset="-122"/>
                <a:ea typeface="微软雅黑" panose="020B0503020204020204" pitchFamily="34" charset="-122"/>
              </a:rPr>
              <a:t>用户输入学号。</a:t>
            </a:r>
          </a:p>
          <a:p>
            <a:pPr marL="342900" lvl="0" indent="-342900" algn="just">
              <a:lnSpc>
                <a:spcPct val="150000"/>
              </a:lnSpc>
              <a:buFont typeface="Wingdings" panose="05000000000000000000" pitchFamily="2" charset="2"/>
              <a:buChar char=""/>
            </a:pPr>
            <a:r>
              <a:rPr lang="zh-CN" altLang="zh-CN" sz="2400" dirty="0">
                <a:solidFill>
                  <a:schemeClr val="bg1">
                    <a:lumMod val="50000"/>
                  </a:schemeClr>
                </a:solidFill>
                <a:latin typeface="微软雅黑" panose="020B0503020204020204" pitchFamily="34" charset="-122"/>
                <a:ea typeface="微软雅黑" panose="020B0503020204020204" pitchFamily="34" charset="-122"/>
              </a:rPr>
              <a:t>如果学号存在于</a:t>
            </a:r>
            <a:r>
              <a:rPr lang="en-US" altLang="zh-CN" sz="2400" dirty="0">
                <a:solidFill>
                  <a:schemeClr val="bg1">
                    <a:lumMod val="50000"/>
                  </a:schemeClr>
                </a:solidFill>
                <a:latin typeface="微软雅黑" panose="020B0503020204020204" pitchFamily="34" charset="-122"/>
                <a:ea typeface="微软雅黑" panose="020B0503020204020204" pitchFamily="34" charset="-122"/>
              </a:rPr>
              <a:t>users</a:t>
            </a:r>
            <a:r>
              <a:rPr lang="zh-CN" altLang="zh-CN" sz="2400" dirty="0">
                <a:solidFill>
                  <a:schemeClr val="bg1">
                    <a:lumMod val="50000"/>
                  </a:schemeClr>
                </a:solidFill>
                <a:latin typeface="微软雅黑" panose="020B0503020204020204" pitchFamily="34" charset="-122"/>
                <a:ea typeface="微软雅黑" panose="020B0503020204020204" pitchFamily="34" charset="-122"/>
              </a:rPr>
              <a:t>字典中，检查卡片是否被管理员禁用。</a:t>
            </a:r>
          </a:p>
          <a:p>
            <a:pPr marL="342900" lvl="0" indent="-342900" algn="just">
              <a:lnSpc>
                <a:spcPct val="150000"/>
              </a:lnSpc>
              <a:buFont typeface="Wingdings" panose="05000000000000000000" pitchFamily="2" charset="2"/>
              <a:buChar char=""/>
            </a:pPr>
            <a:r>
              <a:rPr lang="zh-CN" altLang="zh-CN" sz="2400" dirty="0">
                <a:solidFill>
                  <a:schemeClr val="bg1">
                    <a:lumMod val="50000"/>
                  </a:schemeClr>
                </a:solidFill>
                <a:latin typeface="微软雅黑" panose="020B0503020204020204" pitchFamily="34" charset="-122"/>
                <a:ea typeface="微软雅黑" panose="020B0503020204020204" pitchFamily="34" charset="-122"/>
              </a:rPr>
              <a:t>如果卡片被禁用，提示用户联系管理员。</a:t>
            </a:r>
          </a:p>
          <a:p>
            <a:pPr marL="342900" lvl="0" indent="-342900" algn="just">
              <a:lnSpc>
                <a:spcPct val="150000"/>
              </a:lnSpc>
              <a:buFont typeface="Wingdings" panose="05000000000000000000" pitchFamily="2" charset="2"/>
              <a:buChar char=""/>
            </a:pPr>
            <a:r>
              <a:rPr lang="zh-CN" altLang="zh-CN" sz="2400" dirty="0">
                <a:solidFill>
                  <a:schemeClr val="bg1">
                    <a:lumMod val="50000"/>
                  </a:schemeClr>
                </a:solidFill>
                <a:latin typeface="微软雅黑" panose="020B0503020204020204" pitchFamily="34" charset="-122"/>
                <a:ea typeface="微软雅黑" panose="020B0503020204020204" pitchFamily="34" charset="-122"/>
              </a:rPr>
              <a:t>如果卡片未被禁用，用户输入密码进行验证。</a:t>
            </a:r>
          </a:p>
        </p:txBody>
      </p:sp>
    </p:spTree>
    <p:extLst>
      <p:ext uri="{BB962C8B-B14F-4D97-AF65-F5344CB8AC3E}">
        <p14:creationId xmlns:p14="http://schemas.microsoft.com/office/powerpoint/2010/main" val="12210687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969149" y="240095"/>
            <a:ext cx="2518768" cy="707886"/>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4000" dirty="0">
                <a:solidFill>
                  <a:srgbClr val="1353A2"/>
                </a:solidFill>
                <a:latin typeface="微软雅黑" panose="020B0503020204020204" pitchFamily="34" charset="-122"/>
                <a:ea typeface="微软雅黑" panose="020B0503020204020204" pitchFamily="34" charset="-122"/>
              </a:rPr>
              <a:t>任务实现</a:t>
            </a:r>
          </a:p>
        </p:txBody>
      </p:sp>
      <p:sp>
        <p:nvSpPr>
          <p:cNvPr id="5" name="文本框 4">
            <a:extLst>
              <a:ext uri="{FF2B5EF4-FFF2-40B4-BE49-F238E27FC236}">
                <a16:creationId xmlns:a16="http://schemas.microsoft.com/office/drawing/2014/main" id="{812EB2BC-72FF-4702-B05D-7B368F9E72FC}"/>
              </a:ext>
            </a:extLst>
          </p:cNvPr>
          <p:cNvSpPr txBox="1"/>
          <p:nvPr/>
        </p:nvSpPr>
        <p:spPr>
          <a:xfrm>
            <a:off x="969116" y="947981"/>
            <a:ext cx="6698295" cy="581057"/>
          </a:xfrm>
          <a:prstGeom prst="rect">
            <a:avLst/>
          </a:prstGeom>
          <a:noFill/>
        </p:spPr>
        <p:txBody>
          <a:bodyPr wrap="square">
            <a:spAutoFit/>
          </a:bodyPr>
          <a:lstStyle/>
          <a:p>
            <a:pPr algn="just">
              <a:lnSpc>
                <a:spcPct val="150000"/>
              </a:lnSpc>
            </a:pPr>
            <a:r>
              <a:rPr lang="zh-CN" altLang="en-US" sz="2400" dirty="0">
                <a:solidFill>
                  <a:srgbClr val="053B91"/>
                </a:solidFill>
                <a:latin typeface="微软雅黑" panose="020B0503020204020204" pitchFamily="34" charset="-122"/>
                <a:ea typeface="微软雅黑" panose="020B0503020204020204" pitchFamily="34" charset="-122"/>
              </a:rPr>
              <a:t>学生用户操作</a:t>
            </a:r>
            <a:r>
              <a:rPr lang="en-US" altLang="zh-CN" sz="2400" dirty="0">
                <a:solidFill>
                  <a:srgbClr val="053B91"/>
                </a:solidFill>
                <a:latin typeface="微软雅黑" panose="020B0503020204020204" pitchFamily="34" charset="-122"/>
                <a:ea typeface="微软雅黑" panose="020B0503020204020204" pitchFamily="34" charset="-122"/>
              </a:rPr>
              <a:t>(</a:t>
            </a:r>
            <a:r>
              <a:rPr lang="zh-CN" altLang="en-US" sz="2400" dirty="0">
                <a:solidFill>
                  <a:srgbClr val="053B91"/>
                </a:solidFill>
                <a:latin typeface="微软雅黑" panose="020B0503020204020204" pitchFamily="34" charset="-122"/>
                <a:ea typeface="微软雅黑" panose="020B0503020204020204" pitchFamily="34" charset="-122"/>
              </a:rPr>
              <a:t>当输入</a:t>
            </a:r>
            <a:r>
              <a:rPr lang="en-US" altLang="zh-CN" sz="2400" dirty="0">
                <a:solidFill>
                  <a:srgbClr val="053B91"/>
                </a:solidFill>
                <a:latin typeface="微软雅黑" panose="020B0503020204020204" pitchFamily="34" charset="-122"/>
                <a:ea typeface="微软雅黑" panose="020B0503020204020204" pitchFamily="34" charset="-122"/>
              </a:rPr>
              <a:t>1</a:t>
            </a:r>
            <a:r>
              <a:rPr lang="zh-CN" altLang="en-US" sz="2400" dirty="0">
                <a:solidFill>
                  <a:srgbClr val="053B91"/>
                </a:solidFill>
                <a:latin typeface="微软雅黑" panose="020B0503020204020204" pitchFamily="34" charset="-122"/>
                <a:ea typeface="微软雅黑" panose="020B0503020204020204" pitchFamily="34" charset="-122"/>
              </a:rPr>
              <a:t>时</a:t>
            </a:r>
            <a:r>
              <a:rPr lang="en-US" altLang="zh-CN" sz="2400" dirty="0">
                <a:solidFill>
                  <a:srgbClr val="053B91"/>
                </a:solidFill>
                <a:latin typeface="微软雅黑" panose="020B0503020204020204" pitchFamily="34" charset="-122"/>
                <a:ea typeface="微软雅黑" panose="020B0503020204020204" pitchFamily="34" charset="-122"/>
              </a:rPr>
              <a:t>)</a:t>
            </a:r>
            <a:endParaRPr lang="zh-CN" altLang="en-US" sz="2400" dirty="0">
              <a:solidFill>
                <a:srgbClr val="053B91"/>
              </a:solidFill>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92548148-F387-4339-BA66-0F4E39C02135}"/>
              </a:ext>
            </a:extLst>
          </p:cNvPr>
          <p:cNvSpPr txBox="1"/>
          <p:nvPr/>
        </p:nvSpPr>
        <p:spPr>
          <a:xfrm>
            <a:off x="1090812" y="1529038"/>
            <a:ext cx="10321140" cy="5013039"/>
          </a:xfrm>
          <a:prstGeom prst="rect">
            <a:avLst/>
          </a:prstGeom>
          <a:noFill/>
        </p:spPr>
        <p:txBody>
          <a:bodyPr wrap="square">
            <a:spAutoFit/>
          </a:bodyPr>
          <a:lstStyle/>
          <a:p>
            <a:pPr marL="342900" lvl="0" indent="-342900" algn="just">
              <a:lnSpc>
                <a:spcPct val="150000"/>
              </a:lnSpc>
              <a:buFont typeface="Wingdings" panose="05000000000000000000" pitchFamily="2" charset="2"/>
              <a:buChar char=""/>
            </a:pPr>
            <a:r>
              <a:rPr lang="zh-CN" altLang="zh-CN" sz="2400" dirty="0">
                <a:solidFill>
                  <a:schemeClr val="bg1">
                    <a:lumMod val="50000"/>
                  </a:schemeClr>
                </a:solidFill>
                <a:latin typeface="微软雅黑" panose="020B0503020204020204" pitchFamily="34" charset="-122"/>
                <a:ea typeface="微软雅黑" panose="020B0503020204020204" pitchFamily="34" charset="-122"/>
              </a:rPr>
              <a:t>如果密码正确，进入学生用户功能菜单，可以选择：</a:t>
            </a:r>
          </a:p>
          <a:p>
            <a:pPr marL="1143000" lvl="2" indent="-228600" algn="just">
              <a:lnSpc>
                <a:spcPct val="150000"/>
              </a:lnSpc>
              <a:buSzPts val="1000"/>
              <a:buFont typeface="Wingdings" panose="05000000000000000000" pitchFamily="2" charset="2"/>
              <a:buChar char=""/>
              <a:tabLst>
                <a:tab pos="1371600" algn="l"/>
              </a:tabLst>
            </a:pPr>
            <a:r>
              <a:rPr lang="zh-CN" altLang="zh-CN" sz="2400" dirty="0">
                <a:solidFill>
                  <a:schemeClr val="bg1">
                    <a:lumMod val="50000"/>
                  </a:schemeClr>
                </a:solidFill>
                <a:latin typeface="微软雅黑" panose="020B0503020204020204" pitchFamily="34" charset="-122"/>
                <a:ea typeface="微软雅黑" panose="020B0503020204020204" pitchFamily="34" charset="-122"/>
              </a:rPr>
              <a:t>查询个人信息和余额。</a:t>
            </a:r>
          </a:p>
          <a:p>
            <a:pPr marL="1143000" lvl="2" indent="-228600" algn="just">
              <a:lnSpc>
                <a:spcPct val="150000"/>
              </a:lnSpc>
              <a:buSzPts val="1000"/>
              <a:buFont typeface="Wingdings" panose="05000000000000000000" pitchFamily="2" charset="2"/>
              <a:buChar char=""/>
              <a:tabLst>
                <a:tab pos="1371600" algn="l"/>
              </a:tabLst>
            </a:pPr>
            <a:r>
              <a:rPr lang="zh-CN" altLang="zh-CN" sz="2400" dirty="0">
                <a:solidFill>
                  <a:schemeClr val="bg1">
                    <a:lumMod val="50000"/>
                  </a:schemeClr>
                </a:solidFill>
                <a:latin typeface="微软雅黑" panose="020B0503020204020204" pitchFamily="34" charset="-122"/>
                <a:ea typeface="微软雅黑" panose="020B0503020204020204" pitchFamily="34" charset="-122"/>
              </a:rPr>
              <a:t>修改密码。</a:t>
            </a:r>
          </a:p>
          <a:p>
            <a:pPr marL="1143000" lvl="2" indent="-228600" algn="just">
              <a:lnSpc>
                <a:spcPct val="150000"/>
              </a:lnSpc>
              <a:buSzPts val="1000"/>
              <a:buFont typeface="Wingdings" panose="05000000000000000000" pitchFamily="2" charset="2"/>
              <a:buChar char=""/>
              <a:tabLst>
                <a:tab pos="1371600" algn="l"/>
              </a:tabLst>
            </a:pPr>
            <a:r>
              <a:rPr lang="zh-CN" altLang="zh-CN" sz="2400" dirty="0">
                <a:solidFill>
                  <a:schemeClr val="bg1">
                    <a:lumMod val="50000"/>
                  </a:schemeClr>
                </a:solidFill>
                <a:latin typeface="微软雅黑" panose="020B0503020204020204" pitchFamily="34" charset="-122"/>
                <a:ea typeface="微软雅黑" panose="020B0503020204020204" pitchFamily="34" charset="-122"/>
              </a:rPr>
              <a:t>充值（输入金额，检查金额是否大于</a:t>
            </a:r>
            <a:r>
              <a:rPr lang="en-US" altLang="zh-CN" sz="2400" dirty="0">
                <a:solidFill>
                  <a:schemeClr val="bg1">
                    <a:lumMod val="50000"/>
                  </a:schemeClr>
                </a:solidFill>
                <a:latin typeface="微软雅黑" panose="020B0503020204020204" pitchFamily="34" charset="-122"/>
                <a:ea typeface="微软雅黑" panose="020B0503020204020204" pitchFamily="34" charset="-122"/>
              </a:rPr>
              <a:t>0</a:t>
            </a:r>
            <a:r>
              <a:rPr lang="zh-CN" altLang="zh-CN" sz="2400" dirty="0">
                <a:solidFill>
                  <a:schemeClr val="bg1">
                    <a:lumMod val="50000"/>
                  </a:schemeClr>
                </a:solidFill>
                <a:latin typeface="微软雅黑" panose="020B0503020204020204" pitchFamily="34" charset="-122"/>
                <a:ea typeface="微软雅黑" panose="020B0503020204020204" pitchFamily="34" charset="-122"/>
              </a:rPr>
              <a:t>，更新余额和记录）。</a:t>
            </a:r>
          </a:p>
          <a:p>
            <a:pPr marL="1143000" lvl="2" indent="-228600" algn="just">
              <a:lnSpc>
                <a:spcPct val="150000"/>
              </a:lnSpc>
              <a:buSzPts val="1000"/>
              <a:buFont typeface="Wingdings" panose="05000000000000000000" pitchFamily="2" charset="2"/>
              <a:buChar char=""/>
              <a:tabLst>
                <a:tab pos="1371600" algn="l"/>
              </a:tabLst>
            </a:pPr>
            <a:r>
              <a:rPr lang="zh-CN" altLang="zh-CN" sz="2400" dirty="0">
                <a:solidFill>
                  <a:schemeClr val="bg1">
                    <a:lumMod val="50000"/>
                  </a:schemeClr>
                </a:solidFill>
                <a:latin typeface="微软雅黑" panose="020B0503020204020204" pitchFamily="34" charset="-122"/>
                <a:ea typeface="微软雅黑" panose="020B0503020204020204" pitchFamily="34" charset="-122"/>
              </a:rPr>
              <a:t>消费（输入金额，检查卡片是否已经自主报停、余额是否足够，更新余额和记录）。</a:t>
            </a:r>
          </a:p>
          <a:p>
            <a:pPr marL="1143000" lvl="2" indent="-228600" algn="just">
              <a:lnSpc>
                <a:spcPct val="150000"/>
              </a:lnSpc>
              <a:buSzPts val="1000"/>
              <a:buFont typeface="Wingdings" panose="05000000000000000000" pitchFamily="2" charset="2"/>
              <a:buChar char=""/>
              <a:tabLst>
                <a:tab pos="1371600" algn="l"/>
              </a:tabLst>
            </a:pPr>
            <a:r>
              <a:rPr lang="zh-CN" altLang="zh-CN" sz="2400" dirty="0">
                <a:solidFill>
                  <a:schemeClr val="bg1">
                    <a:lumMod val="50000"/>
                  </a:schemeClr>
                </a:solidFill>
                <a:latin typeface="微软雅黑" panose="020B0503020204020204" pitchFamily="34" charset="-122"/>
                <a:ea typeface="微软雅黑" panose="020B0503020204020204" pitchFamily="34" charset="-122"/>
              </a:rPr>
              <a:t>报停和复通卡片。</a:t>
            </a:r>
          </a:p>
          <a:p>
            <a:pPr marL="1143000" lvl="2" indent="-228600" algn="just">
              <a:lnSpc>
                <a:spcPct val="150000"/>
              </a:lnSpc>
              <a:buSzPts val="1000"/>
              <a:buFont typeface="Wingdings" panose="05000000000000000000" pitchFamily="2" charset="2"/>
              <a:buChar char=""/>
              <a:tabLst>
                <a:tab pos="1371600" algn="l"/>
              </a:tabLst>
            </a:pPr>
            <a:r>
              <a:rPr lang="zh-CN" altLang="zh-CN" sz="2400" dirty="0">
                <a:solidFill>
                  <a:schemeClr val="bg1">
                    <a:lumMod val="50000"/>
                  </a:schemeClr>
                </a:solidFill>
                <a:latin typeface="微软雅黑" panose="020B0503020204020204" pitchFamily="34" charset="-122"/>
                <a:ea typeface="微软雅黑" panose="020B0503020204020204" pitchFamily="34" charset="-122"/>
              </a:rPr>
              <a:t>退回主菜单或退出系统。</a:t>
            </a:r>
          </a:p>
          <a:p>
            <a:pPr marL="342900" lvl="0" indent="-342900" algn="just">
              <a:lnSpc>
                <a:spcPct val="150000"/>
              </a:lnSpc>
              <a:buFont typeface="Wingdings" panose="05000000000000000000" pitchFamily="2" charset="2"/>
              <a:buChar char=""/>
            </a:pPr>
            <a:r>
              <a:rPr lang="zh-CN" altLang="zh-CN" sz="2400" dirty="0">
                <a:solidFill>
                  <a:schemeClr val="bg1">
                    <a:lumMod val="50000"/>
                  </a:schemeClr>
                </a:solidFill>
                <a:latin typeface="微软雅黑" panose="020B0503020204020204" pitchFamily="34" charset="-122"/>
                <a:ea typeface="微软雅黑" panose="020B0503020204020204" pitchFamily="34" charset="-122"/>
              </a:rPr>
              <a:t>如果密码错误或学号不存在，给出相应提示。</a:t>
            </a:r>
          </a:p>
        </p:txBody>
      </p:sp>
    </p:spTree>
    <p:extLst>
      <p:ext uri="{BB962C8B-B14F-4D97-AF65-F5344CB8AC3E}">
        <p14:creationId xmlns:p14="http://schemas.microsoft.com/office/powerpoint/2010/main" val="2683278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969149" y="240095"/>
            <a:ext cx="2518768" cy="707886"/>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4000" dirty="0">
                <a:solidFill>
                  <a:srgbClr val="1353A2"/>
                </a:solidFill>
                <a:latin typeface="微软雅黑" panose="020B0503020204020204" pitchFamily="34" charset="-122"/>
                <a:ea typeface="微软雅黑" panose="020B0503020204020204" pitchFamily="34" charset="-122"/>
              </a:rPr>
              <a:t>任务实现</a:t>
            </a:r>
          </a:p>
        </p:txBody>
      </p:sp>
      <p:sp>
        <p:nvSpPr>
          <p:cNvPr id="5" name="文本框 4">
            <a:extLst>
              <a:ext uri="{FF2B5EF4-FFF2-40B4-BE49-F238E27FC236}">
                <a16:creationId xmlns:a16="http://schemas.microsoft.com/office/drawing/2014/main" id="{812EB2BC-72FF-4702-B05D-7B368F9E72FC}"/>
              </a:ext>
            </a:extLst>
          </p:cNvPr>
          <p:cNvSpPr txBox="1"/>
          <p:nvPr/>
        </p:nvSpPr>
        <p:spPr>
          <a:xfrm>
            <a:off x="969116" y="947981"/>
            <a:ext cx="6698295" cy="581057"/>
          </a:xfrm>
          <a:prstGeom prst="rect">
            <a:avLst/>
          </a:prstGeom>
          <a:noFill/>
        </p:spPr>
        <p:txBody>
          <a:bodyPr wrap="square">
            <a:spAutoFit/>
          </a:bodyPr>
          <a:lstStyle/>
          <a:p>
            <a:pPr algn="just">
              <a:lnSpc>
                <a:spcPct val="150000"/>
              </a:lnSpc>
            </a:pPr>
            <a:r>
              <a:rPr lang="zh-CN" altLang="en-US" sz="2400" dirty="0">
                <a:solidFill>
                  <a:srgbClr val="053B91"/>
                </a:solidFill>
                <a:latin typeface="微软雅黑" panose="020B0503020204020204" pitchFamily="34" charset="-122"/>
                <a:ea typeface="微软雅黑" panose="020B0503020204020204" pitchFamily="34" charset="-122"/>
              </a:rPr>
              <a:t>管理员用户操作</a:t>
            </a:r>
            <a:r>
              <a:rPr lang="en-US" altLang="zh-CN" sz="2400" dirty="0">
                <a:solidFill>
                  <a:srgbClr val="053B91"/>
                </a:solidFill>
                <a:latin typeface="微软雅黑" panose="020B0503020204020204" pitchFamily="34" charset="-122"/>
                <a:ea typeface="微软雅黑" panose="020B0503020204020204" pitchFamily="34" charset="-122"/>
              </a:rPr>
              <a:t>(</a:t>
            </a:r>
            <a:r>
              <a:rPr lang="zh-CN" altLang="en-US" sz="2400" dirty="0">
                <a:solidFill>
                  <a:srgbClr val="053B91"/>
                </a:solidFill>
                <a:latin typeface="微软雅黑" panose="020B0503020204020204" pitchFamily="34" charset="-122"/>
                <a:ea typeface="微软雅黑" panose="020B0503020204020204" pitchFamily="34" charset="-122"/>
              </a:rPr>
              <a:t>当输入</a:t>
            </a:r>
            <a:r>
              <a:rPr lang="en-US" altLang="zh-CN" sz="2400" dirty="0">
                <a:solidFill>
                  <a:srgbClr val="053B91"/>
                </a:solidFill>
                <a:latin typeface="微软雅黑" panose="020B0503020204020204" pitchFamily="34" charset="-122"/>
                <a:ea typeface="微软雅黑" panose="020B0503020204020204" pitchFamily="34" charset="-122"/>
              </a:rPr>
              <a:t>2</a:t>
            </a:r>
            <a:r>
              <a:rPr lang="zh-CN" altLang="en-US" sz="2400" dirty="0">
                <a:solidFill>
                  <a:srgbClr val="053B91"/>
                </a:solidFill>
                <a:latin typeface="微软雅黑" panose="020B0503020204020204" pitchFamily="34" charset="-122"/>
                <a:ea typeface="微软雅黑" panose="020B0503020204020204" pitchFamily="34" charset="-122"/>
              </a:rPr>
              <a:t>时</a:t>
            </a:r>
            <a:r>
              <a:rPr lang="en-US" altLang="zh-CN" sz="2400" dirty="0">
                <a:solidFill>
                  <a:srgbClr val="053B91"/>
                </a:solidFill>
                <a:latin typeface="微软雅黑" panose="020B0503020204020204" pitchFamily="34" charset="-122"/>
                <a:ea typeface="微软雅黑" panose="020B0503020204020204" pitchFamily="34" charset="-122"/>
              </a:rPr>
              <a:t>)</a:t>
            </a:r>
            <a:endParaRPr lang="zh-CN" altLang="en-US" sz="2400" dirty="0">
              <a:solidFill>
                <a:srgbClr val="053B91"/>
              </a:solidFill>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92548148-F387-4339-BA66-0F4E39C02135}"/>
              </a:ext>
            </a:extLst>
          </p:cNvPr>
          <p:cNvSpPr txBox="1"/>
          <p:nvPr/>
        </p:nvSpPr>
        <p:spPr>
          <a:xfrm>
            <a:off x="1090812" y="1529038"/>
            <a:ext cx="10321140" cy="5013039"/>
          </a:xfrm>
          <a:prstGeom prst="rect">
            <a:avLst/>
          </a:prstGeom>
          <a:noFill/>
        </p:spPr>
        <p:txBody>
          <a:bodyPr wrap="square">
            <a:spAutoFit/>
          </a:bodyPr>
          <a:lstStyle/>
          <a:p>
            <a:pPr marL="342900" lvl="0" indent="-342900" algn="just">
              <a:lnSpc>
                <a:spcPct val="150000"/>
              </a:lnSpc>
              <a:buFont typeface="Wingdings" panose="05000000000000000000" pitchFamily="2" charset="2"/>
              <a:buChar char=""/>
            </a:pPr>
            <a:r>
              <a:rPr lang="zh-CN" altLang="zh-CN" sz="2400" dirty="0">
                <a:solidFill>
                  <a:schemeClr val="bg1">
                    <a:lumMod val="50000"/>
                  </a:schemeClr>
                </a:solidFill>
                <a:latin typeface="微软雅黑" panose="020B0503020204020204" pitchFamily="34" charset="-122"/>
                <a:ea typeface="微软雅黑" panose="020B0503020204020204" pitchFamily="34" charset="-122"/>
              </a:rPr>
              <a:t>用户输入管理员密码。</a:t>
            </a:r>
          </a:p>
          <a:p>
            <a:pPr marL="342900" lvl="0" indent="-342900" algn="just">
              <a:lnSpc>
                <a:spcPct val="150000"/>
              </a:lnSpc>
              <a:buFont typeface="Wingdings" panose="05000000000000000000" pitchFamily="2" charset="2"/>
              <a:buChar char=""/>
            </a:pPr>
            <a:r>
              <a:rPr lang="zh-CN" altLang="zh-CN" sz="2400" dirty="0">
                <a:solidFill>
                  <a:schemeClr val="bg1">
                    <a:lumMod val="50000"/>
                  </a:schemeClr>
                </a:solidFill>
                <a:latin typeface="微软雅黑" panose="020B0503020204020204" pitchFamily="34" charset="-122"/>
                <a:ea typeface="微软雅黑" panose="020B0503020204020204" pitchFamily="34" charset="-122"/>
              </a:rPr>
              <a:t>如果密码正确，进入管理员功能菜单，可以选择：</a:t>
            </a:r>
          </a:p>
          <a:p>
            <a:pPr marL="1143000" lvl="2" indent="-228600" algn="just">
              <a:lnSpc>
                <a:spcPct val="150000"/>
              </a:lnSpc>
              <a:buSzPts val="1000"/>
              <a:buFont typeface="Wingdings" panose="05000000000000000000" pitchFamily="2" charset="2"/>
              <a:buChar char=""/>
              <a:tabLst>
                <a:tab pos="1371600" algn="l"/>
              </a:tabLst>
            </a:pPr>
            <a:r>
              <a:rPr lang="zh-CN" altLang="zh-CN" sz="2400" dirty="0">
                <a:solidFill>
                  <a:schemeClr val="bg1">
                    <a:lumMod val="50000"/>
                  </a:schemeClr>
                </a:solidFill>
                <a:latin typeface="微软雅黑" panose="020B0503020204020204" pitchFamily="34" charset="-122"/>
                <a:ea typeface="微软雅黑" panose="020B0503020204020204" pitchFamily="34" charset="-122"/>
              </a:rPr>
              <a:t>开卡（输入新学号，设置密码，创建新用户）。</a:t>
            </a:r>
          </a:p>
          <a:p>
            <a:pPr marL="1143000" lvl="2" indent="-228600" algn="just">
              <a:lnSpc>
                <a:spcPct val="150000"/>
              </a:lnSpc>
              <a:buSzPts val="1000"/>
              <a:buFont typeface="Wingdings" panose="05000000000000000000" pitchFamily="2" charset="2"/>
              <a:buChar char=""/>
              <a:tabLst>
                <a:tab pos="1371600" algn="l"/>
              </a:tabLst>
            </a:pPr>
            <a:r>
              <a:rPr lang="zh-CN" altLang="zh-CN" sz="2400" dirty="0">
                <a:solidFill>
                  <a:schemeClr val="bg1">
                    <a:lumMod val="50000"/>
                  </a:schemeClr>
                </a:solidFill>
                <a:latin typeface="微软雅黑" panose="020B0503020204020204" pitchFamily="34" charset="-122"/>
                <a:ea typeface="微软雅黑" panose="020B0503020204020204" pitchFamily="34" charset="-122"/>
              </a:rPr>
              <a:t>查询卡片信息（输入学号，显示用户信息和记录）。</a:t>
            </a:r>
          </a:p>
          <a:p>
            <a:pPr marL="1143000" lvl="2" indent="-228600" algn="just">
              <a:lnSpc>
                <a:spcPct val="150000"/>
              </a:lnSpc>
              <a:buSzPts val="1000"/>
              <a:buFont typeface="Wingdings" panose="05000000000000000000" pitchFamily="2" charset="2"/>
              <a:buChar char=""/>
              <a:tabLst>
                <a:tab pos="1371600" algn="l"/>
              </a:tabLst>
            </a:pPr>
            <a:r>
              <a:rPr lang="zh-CN" altLang="zh-CN" sz="2400" dirty="0">
                <a:solidFill>
                  <a:schemeClr val="bg1">
                    <a:lumMod val="50000"/>
                  </a:schemeClr>
                </a:solidFill>
                <a:latin typeface="微软雅黑" panose="020B0503020204020204" pitchFamily="34" charset="-122"/>
                <a:ea typeface="微软雅黑" panose="020B0503020204020204" pitchFamily="34" charset="-122"/>
              </a:rPr>
              <a:t>重置密码（输入学号和新密码，更新用户密码）。</a:t>
            </a:r>
          </a:p>
          <a:p>
            <a:pPr marL="1143000" lvl="2" indent="-228600" algn="just">
              <a:lnSpc>
                <a:spcPct val="150000"/>
              </a:lnSpc>
              <a:buSzPts val="1000"/>
              <a:buFont typeface="Wingdings" panose="05000000000000000000" pitchFamily="2" charset="2"/>
              <a:buChar char=""/>
              <a:tabLst>
                <a:tab pos="1371600" algn="l"/>
              </a:tabLst>
            </a:pPr>
            <a:r>
              <a:rPr lang="zh-CN" altLang="zh-CN" sz="2400" dirty="0">
                <a:solidFill>
                  <a:schemeClr val="bg1">
                    <a:lumMod val="50000"/>
                  </a:schemeClr>
                </a:solidFill>
                <a:latin typeface="微软雅黑" panose="020B0503020204020204" pitchFamily="34" charset="-122"/>
                <a:ea typeface="微软雅黑" panose="020B0503020204020204" pitchFamily="34" charset="-122"/>
              </a:rPr>
              <a:t>禁用或解锁卡片（输入学号，更新用户状态）。</a:t>
            </a:r>
          </a:p>
          <a:p>
            <a:pPr marL="1143000" lvl="2" indent="-228600" algn="just">
              <a:lnSpc>
                <a:spcPct val="150000"/>
              </a:lnSpc>
              <a:buSzPts val="1000"/>
              <a:buFont typeface="Wingdings" panose="05000000000000000000" pitchFamily="2" charset="2"/>
              <a:buChar char=""/>
              <a:tabLst>
                <a:tab pos="1371600" algn="l"/>
              </a:tabLst>
            </a:pPr>
            <a:r>
              <a:rPr lang="zh-CN" altLang="zh-CN" sz="2400" dirty="0">
                <a:solidFill>
                  <a:schemeClr val="bg1">
                    <a:lumMod val="50000"/>
                  </a:schemeClr>
                </a:solidFill>
                <a:latin typeface="微软雅黑" panose="020B0503020204020204" pitchFamily="34" charset="-122"/>
                <a:ea typeface="微软雅黑" panose="020B0503020204020204" pitchFamily="34" charset="-122"/>
              </a:rPr>
              <a:t>销卡（输入学号，删除用户信息）。</a:t>
            </a:r>
          </a:p>
          <a:p>
            <a:pPr marL="1143000" lvl="2" indent="-228600" algn="just">
              <a:lnSpc>
                <a:spcPct val="150000"/>
              </a:lnSpc>
              <a:buSzPts val="1000"/>
              <a:buFont typeface="Wingdings" panose="05000000000000000000" pitchFamily="2" charset="2"/>
              <a:buChar char=""/>
              <a:tabLst>
                <a:tab pos="1371600" algn="l"/>
              </a:tabLst>
            </a:pPr>
            <a:r>
              <a:rPr lang="zh-CN" altLang="zh-CN" sz="2400" dirty="0">
                <a:solidFill>
                  <a:schemeClr val="bg1">
                    <a:lumMod val="50000"/>
                  </a:schemeClr>
                </a:solidFill>
                <a:latin typeface="微软雅黑" panose="020B0503020204020204" pitchFamily="34" charset="-122"/>
                <a:ea typeface="微软雅黑" panose="020B0503020204020204" pitchFamily="34" charset="-122"/>
              </a:rPr>
              <a:t>退回主菜单或退出系统。</a:t>
            </a:r>
          </a:p>
          <a:p>
            <a:pPr marL="342900" lvl="0" indent="-342900" algn="just">
              <a:lnSpc>
                <a:spcPct val="150000"/>
              </a:lnSpc>
              <a:buFont typeface="Wingdings" panose="05000000000000000000" pitchFamily="2" charset="2"/>
              <a:buChar char=""/>
            </a:pPr>
            <a:r>
              <a:rPr lang="zh-CN" altLang="zh-CN" sz="2400" dirty="0">
                <a:solidFill>
                  <a:schemeClr val="bg1">
                    <a:lumMod val="50000"/>
                  </a:schemeClr>
                </a:solidFill>
                <a:latin typeface="微软雅黑" panose="020B0503020204020204" pitchFamily="34" charset="-122"/>
                <a:ea typeface="微软雅黑" panose="020B0503020204020204" pitchFamily="34" charset="-122"/>
              </a:rPr>
              <a:t>如果管理员密码错误，给出提示。</a:t>
            </a:r>
          </a:p>
        </p:txBody>
      </p:sp>
    </p:spTree>
    <p:extLst>
      <p:ext uri="{BB962C8B-B14F-4D97-AF65-F5344CB8AC3E}">
        <p14:creationId xmlns:p14="http://schemas.microsoft.com/office/powerpoint/2010/main" val="41595204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969149" y="240095"/>
            <a:ext cx="2518768" cy="707886"/>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4000" dirty="0">
                <a:solidFill>
                  <a:srgbClr val="1353A2"/>
                </a:solidFill>
                <a:latin typeface="微软雅黑" panose="020B0503020204020204" pitchFamily="34" charset="-122"/>
                <a:ea typeface="微软雅黑" panose="020B0503020204020204" pitchFamily="34" charset="-122"/>
              </a:rPr>
              <a:t>任务实现</a:t>
            </a:r>
          </a:p>
        </p:txBody>
      </p:sp>
      <p:sp>
        <p:nvSpPr>
          <p:cNvPr id="5" name="文本框 4">
            <a:extLst>
              <a:ext uri="{FF2B5EF4-FFF2-40B4-BE49-F238E27FC236}">
                <a16:creationId xmlns:a16="http://schemas.microsoft.com/office/drawing/2014/main" id="{812EB2BC-72FF-4702-B05D-7B368F9E72FC}"/>
              </a:ext>
            </a:extLst>
          </p:cNvPr>
          <p:cNvSpPr txBox="1"/>
          <p:nvPr/>
        </p:nvSpPr>
        <p:spPr>
          <a:xfrm>
            <a:off x="927006" y="1748081"/>
            <a:ext cx="6698295" cy="581057"/>
          </a:xfrm>
          <a:prstGeom prst="rect">
            <a:avLst/>
          </a:prstGeom>
          <a:noFill/>
        </p:spPr>
        <p:txBody>
          <a:bodyPr wrap="square">
            <a:spAutoFit/>
          </a:bodyPr>
          <a:lstStyle/>
          <a:p>
            <a:pPr algn="just">
              <a:lnSpc>
                <a:spcPct val="150000"/>
              </a:lnSpc>
            </a:pPr>
            <a:r>
              <a:rPr lang="zh-CN" altLang="en-US" sz="2400" dirty="0">
                <a:solidFill>
                  <a:srgbClr val="053B91"/>
                </a:solidFill>
                <a:latin typeface="微软雅黑" panose="020B0503020204020204" pitchFamily="34" charset="-122"/>
                <a:ea typeface="微软雅黑" panose="020B0503020204020204" pitchFamily="34" charset="-122"/>
              </a:rPr>
              <a:t>退出系统</a:t>
            </a:r>
            <a:r>
              <a:rPr lang="en-US" altLang="zh-CN" sz="2400" dirty="0">
                <a:solidFill>
                  <a:srgbClr val="053B91"/>
                </a:solidFill>
                <a:latin typeface="微软雅黑" panose="020B0503020204020204" pitchFamily="34" charset="-122"/>
                <a:ea typeface="微软雅黑" panose="020B0503020204020204" pitchFamily="34" charset="-122"/>
              </a:rPr>
              <a:t>(</a:t>
            </a:r>
            <a:r>
              <a:rPr lang="zh-CN" altLang="en-US" sz="2400" dirty="0">
                <a:solidFill>
                  <a:srgbClr val="053B91"/>
                </a:solidFill>
                <a:latin typeface="微软雅黑" panose="020B0503020204020204" pitchFamily="34" charset="-122"/>
                <a:ea typeface="微软雅黑" panose="020B0503020204020204" pitchFamily="34" charset="-122"/>
              </a:rPr>
              <a:t>当输入</a:t>
            </a:r>
            <a:r>
              <a:rPr lang="en-US" altLang="zh-CN" sz="2400" dirty="0">
                <a:solidFill>
                  <a:srgbClr val="053B91"/>
                </a:solidFill>
                <a:latin typeface="微软雅黑" panose="020B0503020204020204" pitchFamily="34" charset="-122"/>
                <a:ea typeface="微软雅黑" panose="020B0503020204020204" pitchFamily="34" charset="-122"/>
              </a:rPr>
              <a:t>3</a:t>
            </a:r>
            <a:r>
              <a:rPr lang="zh-CN" altLang="en-US" sz="2400" dirty="0">
                <a:solidFill>
                  <a:srgbClr val="053B91"/>
                </a:solidFill>
                <a:latin typeface="微软雅黑" panose="020B0503020204020204" pitchFamily="34" charset="-122"/>
                <a:ea typeface="微软雅黑" panose="020B0503020204020204" pitchFamily="34" charset="-122"/>
              </a:rPr>
              <a:t>时</a:t>
            </a:r>
            <a:r>
              <a:rPr lang="en-US" altLang="zh-CN" sz="2400" dirty="0">
                <a:solidFill>
                  <a:srgbClr val="053B91"/>
                </a:solidFill>
                <a:latin typeface="微软雅黑" panose="020B0503020204020204" pitchFamily="34" charset="-122"/>
                <a:ea typeface="微软雅黑" panose="020B0503020204020204" pitchFamily="34" charset="-122"/>
              </a:rPr>
              <a:t>)</a:t>
            </a:r>
            <a:endParaRPr lang="zh-CN" altLang="en-US" sz="2400" dirty="0">
              <a:solidFill>
                <a:srgbClr val="053B91"/>
              </a:solidFill>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92548148-F387-4339-BA66-0F4E39C02135}"/>
              </a:ext>
            </a:extLst>
          </p:cNvPr>
          <p:cNvSpPr txBox="1"/>
          <p:nvPr/>
        </p:nvSpPr>
        <p:spPr>
          <a:xfrm>
            <a:off x="1048702" y="2329138"/>
            <a:ext cx="10321140" cy="581057"/>
          </a:xfrm>
          <a:prstGeom prst="rect">
            <a:avLst/>
          </a:prstGeom>
          <a:noFill/>
        </p:spPr>
        <p:txBody>
          <a:bodyPr wrap="square">
            <a:spAutoFit/>
          </a:bodyPr>
          <a:lstStyle/>
          <a:p>
            <a:pPr marL="342900" lvl="0" indent="-342900" algn="just">
              <a:lnSpc>
                <a:spcPct val="150000"/>
              </a:lnSpc>
              <a:buFont typeface="Wingdings" panose="05000000000000000000" pitchFamily="2" charset="2"/>
              <a:buChar char=""/>
            </a:pPr>
            <a:r>
              <a:rPr lang="zh-CN" altLang="en-US" sz="2400" dirty="0">
                <a:solidFill>
                  <a:schemeClr val="bg1">
                    <a:lumMod val="50000"/>
                  </a:schemeClr>
                </a:solidFill>
                <a:latin typeface="微软雅黑" panose="020B0503020204020204" pitchFamily="34" charset="-122"/>
                <a:ea typeface="微软雅黑" panose="020B0503020204020204" pitchFamily="34" charset="-122"/>
              </a:rPr>
              <a:t>程序打印退出信息，并退出当前循环，返回主循环。</a:t>
            </a:r>
            <a:endParaRPr lang="en-US" altLang="zh-CN"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1FA7532D-E81B-4C0C-9B16-A34FA8F3B527}"/>
              </a:ext>
            </a:extLst>
          </p:cNvPr>
          <p:cNvSpPr txBox="1"/>
          <p:nvPr/>
        </p:nvSpPr>
        <p:spPr>
          <a:xfrm>
            <a:off x="927006" y="3066986"/>
            <a:ext cx="6698295" cy="581057"/>
          </a:xfrm>
          <a:prstGeom prst="rect">
            <a:avLst/>
          </a:prstGeom>
          <a:noFill/>
        </p:spPr>
        <p:txBody>
          <a:bodyPr wrap="square">
            <a:spAutoFit/>
          </a:bodyPr>
          <a:lstStyle/>
          <a:p>
            <a:pPr algn="just">
              <a:lnSpc>
                <a:spcPct val="150000"/>
              </a:lnSpc>
            </a:pPr>
            <a:r>
              <a:rPr lang="zh-CN" altLang="en-US" sz="2400" dirty="0">
                <a:solidFill>
                  <a:srgbClr val="053B91"/>
                </a:solidFill>
                <a:latin typeface="微软雅黑" panose="020B0503020204020204" pitchFamily="34" charset="-122"/>
                <a:ea typeface="微软雅黑" panose="020B0503020204020204" pitchFamily="34" charset="-122"/>
              </a:rPr>
              <a:t>输入错误处理</a:t>
            </a:r>
          </a:p>
        </p:txBody>
      </p:sp>
      <p:sp>
        <p:nvSpPr>
          <p:cNvPr id="8" name="文本框 7">
            <a:extLst>
              <a:ext uri="{FF2B5EF4-FFF2-40B4-BE49-F238E27FC236}">
                <a16:creationId xmlns:a16="http://schemas.microsoft.com/office/drawing/2014/main" id="{D13D33E9-8D60-4E3E-AE19-B7161E4387EA}"/>
              </a:ext>
            </a:extLst>
          </p:cNvPr>
          <p:cNvSpPr txBox="1"/>
          <p:nvPr/>
        </p:nvSpPr>
        <p:spPr>
          <a:xfrm>
            <a:off x="1048702" y="3648043"/>
            <a:ext cx="10321140" cy="581057"/>
          </a:xfrm>
          <a:prstGeom prst="rect">
            <a:avLst/>
          </a:prstGeom>
          <a:noFill/>
        </p:spPr>
        <p:txBody>
          <a:bodyPr wrap="square">
            <a:spAutoFit/>
          </a:bodyPr>
          <a:lstStyle/>
          <a:p>
            <a:pPr marL="342900" lvl="0" indent="-342900" algn="just">
              <a:lnSpc>
                <a:spcPct val="150000"/>
              </a:lnSpc>
              <a:buFont typeface="Wingdings" panose="05000000000000000000" pitchFamily="2" charset="2"/>
              <a:buChar char=""/>
            </a:pPr>
            <a:r>
              <a:rPr lang="zh-CN" altLang="en-US" sz="2400" dirty="0">
                <a:solidFill>
                  <a:schemeClr val="bg1">
                    <a:lumMod val="50000"/>
                  </a:schemeClr>
                </a:solidFill>
                <a:latin typeface="微软雅黑" panose="020B0503020204020204" pitchFamily="34" charset="-122"/>
                <a:ea typeface="微软雅黑" panose="020B0503020204020204" pitchFamily="34" charset="-122"/>
              </a:rPr>
              <a:t>如果用户输入的不是</a:t>
            </a:r>
            <a:r>
              <a:rPr lang="en-US" altLang="zh-CN" sz="2400" dirty="0">
                <a:solidFill>
                  <a:schemeClr val="bg1">
                    <a:lumMod val="50000"/>
                  </a:schemeClr>
                </a:solidFill>
                <a:latin typeface="微软雅黑" panose="020B0503020204020204" pitchFamily="34" charset="-122"/>
                <a:ea typeface="微软雅黑" panose="020B0503020204020204" pitchFamily="34" charset="-122"/>
              </a:rPr>
              <a:t>1</a:t>
            </a:r>
            <a:r>
              <a:rPr lang="zh-CN" altLang="en-US" sz="2400" dirty="0">
                <a:solidFill>
                  <a:schemeClr val="bg1">
                    <a:lumMod val="50000"/>
                  </a:schemeClr>
                </a:solidFill>
                <a:latin typeface="微软雅黑" panose="020B0503020204020204" pitchFamily="34" charset="-122"/>
                <a:ea typeface="微软雅黑" panose="020B0503020204020204" pitchFamily="34" charset="-122"/>
              </a:rPr>
              <a:t>、</a:t>
            </a:r>
            <a:r>
              <a:rPr lang="en-US" altLang="zh-CN" sz="2400" dirty="0">
                <a:solidFill>
                  <a:schemeClr val="bg1">
                    <a:lumMod val="50000"/>
                  </a:schemeClr>
                </a:solidFill>
                <a:latin typeface="微软雅黑" panose="020B0503020204020204" pitchFamily="34" charset="-122"/>
                <a:ea typeface="微软雅黑" panose="020B0503020204020204" pitchFamily="34" charset="-122"/>
              </a:rPr>
              <a:t>2</a:t>
            </a:r>
            <a:r>
              <a:rPr lang="zh-CN" altLang="en-US" sz="2400" dirty="0">
                <a:solidFill>
                  <a:schemeClr val="bg1">
                    <a:lumMod val="50000"/>
                  </a:schemeClr>
                </a:solidFill>
                <a:latin typeface="微软雅黑" panose="020B0503020204020204" pitchFamily="34" charset="-122"/>
                <a:ea typeface="微软雅黑" panose="020B0503020204020204" pitchFamily="34" charset="-122"/>
              </a:rPr>
              <a:t>或</a:t>
            </a:r>
            <a:r>
              <a:rPr lang="en-US" altLang="zh-CN" sz="2400" dirty="0">
                <a:solidFill>
                  <a:schemeClr val="bg1">
                    <a:lumMod val="50000"/>
                  </a:schemeClr>
                </a:solidFill>
                <a:latin typeface="微软雅黑" panose="020B0503020204020204" pitchFamily="34" charset="-122"/>
                <a:ea typeface="微软雅黑" panose="020B0503020204020204" pitchFamily="34" charset="-122"/>
              </a:rPr>
              <a:t>3</a:t>
            </a:r>
            <a:r>
              <a:rPr lang="zh-CN" altLang="en-US" sz="2400" dirty="0">
                <a:solidFill>
                  <a:schemeClr val="bg1">
                    <a:lumMod val="50000"/>
                  </a:schemeClr>
                </a:solidFill>
                <a:latin typeface="微软雅黑" panose="020B0503020204020204" pitchFamily="34" charset="-122"/>
                <a:ea typeface="微软雅黑" panose="020B0503020204020204" pitchFamily="34" charset="-122"/>
              </a:rPr>
              <a:t>，程序会提示无效选择，并要求重新输入。</a:t>
            </a:r>
            <a:endParaRPr lang="en-US" altLang="zh-CN" sz="24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9778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969149" y="240095"/>
            <a:ext cx="2518768" cy="707886"/>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4000" dirty="0">
                <a:solidFill>
                  <a:srgbClr val="1353A2"/>
                </a:solidFill>
                <a:latin typeface="微软雅黑" panose="020B0503020204020204" pitchFamily="34" charset="-122"/>
                <a:ea typeface="微软雅黑" panose="020B0503020204020204" pitchFamily="34" charset="-122"/>
              </a:rPr>
              <a:t>任务实现</a:t>
            </a:r>
          </a:p>
        </p:txBody>
      </p:sp>
      <p:sp>
        <p:nvSpPr>
          <p:cNvPr id="9" name="文本框 8">
            <a:extLst>
              <a:ext uri="{FF2B5EF4-FFF2-40B4-BE49-F238E27FC236}">
                <a16:creationId xmlns:a16="http://schemas.microsoft.com/office/drawing/2014/main" id="{C2061AE8-A3A1-4DB4-8667-1402705AAD40}"/>
              </a:ext>
            </a:extLst>
          </p:cNvPr>
          <p:cNvSpPr txBox="1"/>
          <p:nvPr/>
        </p:nvSpPr>
        <p:spPr>
          <a:xfrm>
            <a:off x="975132" y="1756992"/>
            <a:ext cx="6698295" cy="581057"/>
          </a:xfrm>
          <a:prstGeom prst="rect">
            <a:avLst/>
          </a:prstGeom>
          <a:noFill/>
        </p:spPr>
        <p:txBody>
          <a:bodyPr wrap="square">
            <a:spAutoFit/>
          </a:bodyPr>
          <a:lstStyle/>
          <a:p>
            <a:pPr algn="just">
              <a:lnSpc>
                <a:spcPct val="150000"/>
              </a:lnSpc>
            </a:pPr>
            <a:r>
              <a:rPr lang="zh-CN" altLang="en-US" sz="2400" dirty="0">
                <a:solidFill>
                  <a:srgbClr val="053B91"/>
                </a:solidFill>
                <a:latin typeface="微软雅黑" panose="020B0503020204020204" pitchFamily="34" charset="-122"/>
                <a:ea typeface="微软雅黑" panose="020B0503020204020204" pitchFamily="34" charset="-122"/>
              </a:rPr>
              <a:t>代码逻辑和结构</a:t>
            </a:r>
          </a:p>
        </p:txBody>
      </p:sp>
      <p:sp>
        <p:nvSpPr>
          <p:cNvPr id="10" name="文本框 9">
            <a:extLst>
              <a:ext uri="{FF2B5EF4-FFF2-40B4-BE49-F238E27FC236}">
                <a16:creationId xmlns:a16="http://schemas.microsoft.com/office/drawing/2014/main" id="{0A94026A-5DF6-45B7-99C5-89CB92021F46}"/>
              </a:ext>
            </a:extLst>
          </p:cNvPr>
          <p:cNvSpPr txBox="1"/>
          <p:nvPr/>
        </p:nvSpPr>
        <p:spPr>
          <a:xfrm>
            <a:off x="1096828" y="2338049"/>
            <a:ext cx="10321140" cy="3351046"/>
          </a:xfrm>
          <a:prstGeom prst="rect">
            <a:avLst/>
          </a:prstGeom>
          <a:noFill/>
        </p:spPr>
        <p:txBody>
          <a:bodyPr wrap="square">
            <a:spAutoFit/>
          </a:bodyPr>
          <a:lstStyle/>
          <a:p>
            <a:pPr marL="342900" lvl="0" indent="-342900" algn="just">
              <a:lnSpc>
                <a:spcPct val="150000"/>
              </a:lnSpc>
              <a:buFont typeface="Wingdings" panose="05000000000000000000" pitchFamily="2" charset="2"/>
              <a:buChar char=""/>
            </a:pPr>
            <a:r>
              <a:rPr lang="zh-CN" altLang="zh-CN" sz="2400" dirty="0">
                <a:solidFill>
                  <a:schemeClr val="bg1">
                    <a:lumMod val="50000"/>
                  </a:schemeClr>
                </a:solidFill>
                <a:latin typeface="微软雅黑" panose="020B0503020204020204" pitchFamily="34" charset="-122"/>
                <a:ea typeface="微软雅黑" panose="020B0503020204020204" pitchFamily="34" charset="-122"/>
              </a:rPr>
              <a:t>代码使用了</a:t>
            </a:r>
            <a:r>
              <a:rPr lang="en-US" altLang="zh-CN" sz="2400" dirty="0">
                <a:solidFill>
                  <a:schemeClr val="bg1">
                    <a:lumMod val="50000"/>
                  </a:schemeClr>
                </a:solidFill>
                <a:latin typeface="微软雅黑" panose="020B0503020204020204" pitchFamily="34" charset="-122"/>
                <a:ea typeface="微软雅黑" panose="020B0503020204020204" pitchFamily="34" charset="-122"/>
              </a:rPr>
              <a:t>while</a:t>
            </a:r>
            <a:r>
              <a:rPr lang="zh-CN" altLang="zh-CN" sz="2400" dirty="0">
                <a:solidFill>
                  <a:schemeClr val="bg1">
                    <a:lumMod val="50000"/>
                  </a:schemeClr>
                </a:solidFill>
                <a:latin typeface="微软雅黑" panose="020B0503020204020204" pitchFamily="34" charset="-122"/>
                <a:ea typeface="微软雅黑" panose="020B0503020204020204" pitchFamily="34" charset="-122"/>
              </a:rPr>
              <a:t>循环来持续显示主菜单，直到用户选择退出。</a:t>
            </a:r>
          </a:p>
          <a:p>
            <a:pPr marL="342900" lvl="0" indent="-342900" algn="just">
              <a:lnSpc>
                <a:spcPct val="150000"/>
              </a:lnSpc>
              <a:buFont typeface="Wingdings" panose="05000000000000000000" pitchFamily="2" charset="2"/>
              <a:buChar char=""/>
            </a:pPr>
            <a:r>
              <a:rPr lang="zh-CN" altLang="zh-CN" sz="2400" dirty="0">
                <a:solidFill>
                  <a:schemeClr val="bg1">
                    <a:lumMod val="50000"/>
                  </a:schemeClr>
                </a:solidFill>
                <a:latin typeface="微软雅黑" panose="020B0503020204020204" pitchFamily="34" charset="-122"/>
                <a:ea typeface="微软雅黑" panose="020B0503020204020204" pitchFamily="34" charset="-122"/>
              </a:rPr>
              <a:t>通过</a:t>
            </a:r>
            <a:r>
              <a:rPr lang="en-US" altLang="zh-CN" sz="2400" dirty="0">
                <a:solidFill>
                  <a:schemeClr val="bg1">
                    <a:lumMod val="50000"/>
                  </a:schemeClr>
                </a:solidFill>
                <a:latin typeface="微软雅黑" panose="020B0503020204020204" pitchFamily="34" charset="-122"/>
                <a:ea typeface="微软雅黑" panose="020B0503020204020204" pitchFamily="34" charset="-122"/>
              </a:rPr>
              <a:t>if-</a:t>
            </a:r>
            <a:r>
              <a:rPr lang="en-US" altLang="zh-CN" sz="2400" dirty="0" err="1">
                <a:solidFill>
                  <a:schemeClr val="bg1">
                    <a:lumMod val="50000"/>
                  </a:schemeClr>
                </a:solidFill>
                <a:latin typeface="微软雅黑" panose="020B0503020204020204" pitchFamily="34" charset="-122"/>
                <a:ea typeface="微软雅黑" panose="020B0503020204020204" pitchFamily="34" charset="-122"/>
              </a:rPr>
              <a:t>elif</a:t>
            </a:r>
            <a:r>
              <a:rPr lang="en-US" altLang="zh-CN" sz="2400" dirty="0">
                <a:solidFill>
                  <a:schemeClr val="bg1">
                    <a:lumMod val="50000"/>
                  </a:schemeClr>
                </a:solidFill>
                <a:latin typeface="微软雅黑" panose="020B0503020204020204" pitchFamily="34" charset="-122"/>
                <a:ea typeface="微软雅黑" panose="020B0503020204020204" pitchFamily="34" charset="-122"/>
              </a:rPr>
              <a:t>-else</a:t>
            </a:r>
            <a:r>
              <a:rPr lang="zh-CN" altLang="zh-CN" sz="2400" dirty="0">
                <a:solidFill>
                  <a:schemeClr val="bg1">
                    <a:lumMod val="50000"/>
                  </a:schemeClr>
                </a:solidFill>
                <a:latin typeface="微软雅黑" panose="020B0503020204020204" pitchFamily="34" charset="-122"/>
                <a:ea typeface="微软雅黑" panose="020B0503020204020204" pitchFamily="34" charset="-122"/>
              </a:rPr>
              <a:t>结构来处理用户的输入，并根据输入调用不同的功能代码块。</a:t>
            </a:r>
          </a:p>
          <a:p>
            <a:pPr marL="342900" lvl="0" indent="-342900" algn="just">
              <a:lnSpc>
                <a:spcPct val="150000"/>
              </a:lnSpc>
              <a:buFont typeface="Wingdings" panose="05000000000000000000" pitchFamily="2" charset="2"/>
              <a:buChar char=""/>
            </a:pPr>
            <a:r>
              <a:rPr lang="zh-CN" altLang="zh-CN" sz="2400" dirty="0">
                <a:solidFill>
                  <a:schemeClr val="bg1">
                    <a:lumMod val="50000"/>
                  </a:schemeClr>
                </a:solidFill>
                <a:latin typeface="微软雅黑" panose="020B0503020204020204" pitchFamily="34" charset="-122"/>
                <a:ea typeface="微软雅黑" panose="020B0503020204020204" pitchFamily="34" charset="-122"/>
              </a:rPr>
              <a:t>每个功能都通过嵌套的循环来处理用户的进一步选择，直到用户选择返回或退出。</a:t>
            </a:r>
          </a:p>
          <a:p>
            <a:pPr marL="342900" lvl="0" indent="-342900" algn="just">
              <a:lnSpc>
                <a:spcPct val="150000"/>
              </a:lnSpc>
              <a:buFont typeface="Wingdings" panose="05000000000000000000" pitchFamily="2" charset="2"/>
              <a:buChar char=""/>
            </a:pPr>
            <a:r>
              <a:rPr lang="zh-CN" altLang="zh-CN" sz="2400" dirty="0">
                <a:solidFill>
                  <a:schemeClr val="bg1">
                    <a:lumMod val="50000"/>
                  </a:schemeClr>
                </a:solidFill>
                <a:latin typeface="微软雅黑" panose="020B0503020204020204" pitchFamily="34" charset="-122"/>
                <a:ea typeface="微软雅黑" panose="020B0503020204020204" pitchFamily="34" charset="-122"/>
              </a:rPr>
              <a:t>使用</a:t>
            </a:r>
            <a:r>
              <a:rPr lang="en-US" altLang="zh-CN" sz="2400" dirty="0">
                <a:solidFill>
                  <a:schemeClr val="bg1">
                    <a:lumMod val="50000"/>
                  </a:schemeClr>
                </a:solidFill>
                <a:latin typeface="微软雅黑" panose="020B0503020204020204" pitchFamily="34" charset="-122"/>
                <a:ea typeface="微软雅黑" panose="020B0503020204020204" pitchFamily="34" charset="-122"/>
              </a:rPr>
              <a:t>datetime</a:t>
            </a:r>
            <a:r>
              <a:rPr lang="zh-CN" altLang="zh-CN" sz="2400" dirty="0">
                <a:solidFill>
                  <a:schemeClr val="bg1">
                    <a:lumMod val="50000"/>
                  </a:schemeClr>
                </a:solidFill>
                <a:latin typeface="微软雅黑" panose="020B0503020204020204" pitchFamily="34" charset="-122"/>
                <a:ea typeface="微软雅黑" panose="020B0503020204020204" pitchFamily="34" charset="-122"/>
              </a:rPr>
              <a:t>模块来获取当前时间，用于记录充值和消费的时间戳。</a:t>
            </a:r>
          </a:p>
        </p:txBody>
      </p:sp>
    </p:spTree>
    <p:extLst>
      <p:ext uri="{BB962C8B-B14F-4D97-AF65-F5344CB8AC3E}">
        <p14:creationId xmlns:p14="http://schemas.microsoft.com/office/powerpoint/2010/main" val="22919156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50386" y="316100"/>
            <a:ext cx="7055411" cy="58356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lang="zh-CN" altLang="en-US" sz="3200" dirty="0">
                <a:solidFill>
                  <a:srgbClr val="1353A2"/>
                </a:solidFill>
                <a:latin typeface="微软雅黑" panose="020B0503020204020204" pitchFamily="34" charset="-122"/>
                <a:ea typeface="微软雅黑" panose="020B0503020204020204" pitchFamily="34" charset="-122"/>
                <a:sym typeface="+mn-ea"/>
              </a:rPr>
              <a:t>任务实现</a:t>
            </a:r>
            <a:endParaRPr kumimoji="0" lang="zh-CN" altLang="en-US" sz="3200" dirty="0">
              <a:solidFill>
                <a:srgbClr val="1353A2"/>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98145" y="1527810"/>
            <a:ext cx="478790" cy="2306955"/>
          </a:xfrm>
          <a:prstGeom prst="rect">
            <a:avLst/>
          </a:prstGeom>
          <a:noFill/>
        </p:spPr>
        <p:txBody>
          <a:bodyPr wrap="square">
            <a:spAutoFit/>
          </a:bodyPr>
          <a:lstStyle/>
          <a:p>
            <a:pPr algn="just">
              <a:lnSpc>
                <a:spcPct val="150000"/>
              </a:lnSpc>
            </a:pPr>
            <a:r>
              <a:rPr lang="zh-CN" altLang="en-US" sz="2400" dirty="0">
                <a:solidFill>
                  <a:srgbClr val="053B91"/>
                </a:solidFill>
                <a:latin typeface="微软雅黑" panose="020B0503020204020204" pitchFamily="34" charset="-122"/>
                <a:ea typeface="微软雅黑" panose="020B0503020204020204" pitchFamily="34" charset="-122"/>
              </a:rPr>
              <a:t>参考代码</a:t>
            </a:r>
          </a:p>
        </p:txBody>
      </p:sp>
      <p:pic>
        <p:nvPicPr>
          <p:cNvPr id="11" name="图片 10">
            <a:extLst>
              <a:ext uri="{FF2B5EF4-FFF2-40B4-BE49-F238E27FC236}">
                <a16:creationId xmlns:a16="http://schemas.microsoft.com/office/drawing/2014/main" id="{3402BF3C-8464-4202-9245-0305BC3026D3}"/>
              </a:ext>
            </a:extLst>
          </p:cNvPr>
          <p:cNvPicPr>
            <a:picLocks noChangeAspect="1"/>
          </p:cNvPicPr>
          <p:nvPr/>
        </p:nvPicPr>
        <p:blipFill>
          <a:blip r:embed="rId2"/>
          <a:stretch>
            <a:fillRect/>
          </a:stretch>
        </p:blipFill>
        <p:spPr>
          <a:xfrm>
            <a:off x="6210425" y="989076"/>
            <a:ext cx="5190744" cy="5868924"/>
          </a:xfrm>
          <a:prstGeom prst="rect">
            <a:avLst/>
          </a:prstGeom>
        </p:spPr>
      </p:pic>
      <p:pic>
        <p:nvPicPr>
          <p:cNvPr id="12" name="图片 11">
            <a:extLst>
              <a:ext uri="{FF2B5EF4-FFF2-40B4-BE49-F238E27FC236}">
                <a16:creationId xmlns:a16="http://schemas.microsoft.com/office/drawing/2014/main" id="{918B6453-1296-482B-B871-AEE6DF134F03}"/>
              </a:ext>
            </a:extLst>
          </p:cNvPr>
          <p:cNvPicPr>
            <a:picLocks noChangeAspect="1"/>
          </p:cNvPicPr>
          <p:nvPr/>
        </p:nvPicPr>
        <p:blipFill>
          <a:blip r:embed="rId3"/>
          <a:stretch>
            <a:fillRect/>
          </a:stretch>
        </p:blipFill>
        <p:spPr>
          <a:xfrm>
            <a:off x="905256" y="1161288"/>
            <a:ext cx="5190744" cy="3201924"/>
          </a:xfrm>
          <a:prstGeom prst="rect">
            <a:avLst/>
          </a:prstGeom>
        </p:spPr>
      </p:pic>
    </p:spTree>
    <p:extLst>
      <p:ext uri="{BB962C8B-B14F-4D97-AF65-F5344CB8AC3E}">
        <p14:creationId xmlns:p14="http://schemas.microsoft.com/office/powerpoint/2010/main" val="10890362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50386" y="316100"/>
            <a:ext cx="7055411" cy="58356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lang="zh-CN" altLang="en-US" sz="3200" dirty="0">
                <a:solidFill>
                  <a:srgbClr val="1353A2"/>
                </a:solidFill>
                <a:latin typeface="微软雅黑" panose="020B0503020204020204" pitchFamily="34" charset="-122"/>
                <a:ea typeface="微软雅黑" panose="020B0503020204020204" pitchFamily="34" charset="-122"/>
                <a:sym typeface="+mn-ea"/>
              </a:rPr>
              <a:t>任务实现</a:t>
            </a:r>
          </a:p>
        </p:txBody>
      </p:sp>
      <p:sp>
        <p:nvSpPr>
          <p:cNvPr id="4" name="文本框 3"/>
          <p:cNvSpPr txBox="1"/>
          <p:nvPr/>
        </p:nvSpPr>
        <p:spPr>
          <a:xfrm>
            <a:off x="398145" y="1527810"/>
            <a:ext cx="478790" cy="2243050"/>
          </a:xfrm>
          <a:prstGeom prst="rect">
            <a:avLst/>
          </a:prstGeom>
          <a:noFill/>
        </p:spPr>
        <p:txBody>
          <a:bodyPr wrap="square">
            <a:spAutoFit/>
          </a:bodyPr>
          <a:lstStyle/>
          <a:p>
            <a:pPr algn="just">
              <a:lnSpc>
                <a:spcPct val="150000"/>
              </a:lnSpc>
            </a:pPr>
            <a:r>
              <a:rPr lang="zh-CN" altLang="en-US" sz="2400" dirty="0">
                <a:solidFill>
                  <a:srgbClr val="053B91"/>
                </a:solidFill>
                <a:latin typeface="微软雅黑" panose="020B0503020204020204" pitchFamily="34" charset="-122"/>
                <a:ea typeface="微软雅黑" panose="020B0503020204020204" pitchFamily="34" charset="-122"/>
              </a:rPr>
              <a:t>运行结果</a:t>
            </a:r>
          </a:p>
        </p:txBody>
      </p:sp>
      <p:pic>
        <p:nvPicPr>
          <p:cNvPr id="3" name="图片 2">
            <a:extLst>
              <a:ext uri="{FF2B5EF4-FFF2-40B4-BE49-F238E27FC236}">
                <a16:creationId xmlns:a16="http://schemas.microsoft.com/office/drawing/2014/main" id="{ACD9922A-30F2-44AE-B5A0-E08B7703DD25}"/>
              </a:ext>
            </a:extLst>
          </p:cNvPr>
          <p:cNvPicPr>
            <a:picLocks noChangeAspect="1"/>
          </p:cNvPicPr>
          <p:nvPr/>
        </p:nvPicPr>
        <p:blipFill>
          <a:blip r:embed="rId2"/>
          <a:stretch>
            <a:fillRect/>
          </a:stretch>
        </p:blipFill>
        <p:spPr>
          <a:xfrm>
            <a:off x="1046538" y="1352767"/>
            <a:ext cx="1646063" cy="3298222"/>
          </a:xfrm>
          <a:prstGeom prst="rect">
            <a:avLst/>
          </a:prstGeom>
        </p:spPr>
      </p:pic>
      <p:pic>
        <p:nvPicPr>
          <p:cNvPr id="5" name="图片 4">
            <a:extLst>
              <a:ext uri="{FF2B5EF4-FFF2-40B4-BE49-F238E27FC236}">
                <a16:creationId xmlns:a16="http://schemas.microsoft.com/office/drawing/2014/main" id="{98DE6E24-F0B9-4282-B4F4-1E34CF9BC34A}"/>
              </a:ext>
            </a:extLst>
          </p:cNvPr>
          <p:cNvPicPr>
            <a:picLocks noChangeAspect="1"/>
          </p:cNvPicPr>
          <p:nvPr/>
        </p:nvPicPr>
        <p:blipFill>
          <a:blip r:embed="rId3"/>
          <a:stretch>
            <a:fillRect/>
          </a:stretch>
        </p:blipFill>
        <p:spPr>
          <a:xfrm>
            <a:off x="3443897" y="1322574"/>
            <a:ext cx="4011516" cy="4359018"/>
          </a:xfrm>
          <a:prstGeom prst="rect">
            <a:avLst/>
          </a:prstGeom>
        </p:spPr>
      </p:pic>
      <p:pic>
        <p:nvPicPr>
          <p:cNvPr id="6" name="图片 5">
            <a:extLst>
              <a:ext uri="{FF2B5EF4-FFF2-40B4-BE49-F238E27FC236}">
                <a16:creationId xmlns:a16="http://schemas.microsoft.com/office/drawing/2014/main" id="{8FF62F6F-4F89-4511-B6C1-6F9D1A080BC0}"/>
              </a:ext>
            </a:extLst>
          </p:cNvPr>
          <p:cNvPicPr>
            <a:picLocks noChangeAspect="1"/>
          </p:cNvPicPr>
          <p:nvPr/>
        </p:nvPicPr>
        <p:blipFill>
          <a:blip r:embed="rId4"/>
          <a:stretch>
            <a:fillRect/>
          </a:stretch>
        </p:blipFill>
        <p:spPr>
          <a:xfrm>
            <a:off x="7149660" y="1278635"/>
            <a:ext cx="3920068" cy="3907875"/>
          </a:xfrm>
          <a:prstGeom prst="rect">
            <a:avLst/>
          </a:prstGeom>
        </p:spPr>
      </p:pic>
      <p:pic>
        <p:nvPicPr>
          <p:cNvPr id="7" name="图片 6">
            <a:extLst>
              <a:ext uri="{FF2B5EF4-FFF2-40B4-BE49-F238E27FC236}">
                <a16:creationId xmlns:a16="http://schemas.microsoft.com/office/drawing/2014/main" id="{53EE26DE-F388-4669-BFC5-D60CF7CF5135}"/>
              </a:ext>
            </a:extLst>
          </p:cNvPr>
          <p:cNvPicPr>
            <a:picLocks noChangeAspect="1"/>
          </p:cNvPicPr>
          <p:nvPr/>
        </p:nvPicPr>
        <p:blipFill>
          <a:blip r:embed="rId5"/>
          <a:stretch>
            <a:fillRect/>
          </a:stretch>
        </p:blipFill>
        <p:spPr>
          <a:xfrm>
            <a:off x="9602770" y="1151871"/>
            <a:ext cx="2182557" cy="4700423"/>
          </a:xfrm>
          <a:prstGeom prst="rect">
            <a:avLst/>
          </a:prstGeom>
        </p:spPr>
      </p:pic>
    </p:spTree>
    <p:extLst>
      <p:ext uri="{BB962C8B-B14F-4D97-AF65-F5344CB8AC3E}">
        <p14:creationId xmlns:p14="http://schemas.microsoft.com/office/powerpoint/2010/main" val="26261285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969149" y="240095"/>
            <a:ext cx="2518768" cy="707886"/>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4000" dirty="0">
                <a:solidFill>
                  <a:srgbClr val="1353A2"/>
                </a:solidFill>
                <a:latin typeface="微软雅黑" panose="020B0503020204020204" pitchFamily="34" charset="-122"/>
                <a:ea typeface="微软雅黑" panose="020B0503020204020204" pitchFamily="34" charset="-122"/>
              </a:rPr>
              <a:t>任务分析</a:t>
            </a:r>
          </a:p>
        </p:txBody>
      </p:sp>
      <p:sp>
        <p:nvSpPr>
          <p:cNvPr id="5" name="矩形 7"/>
          <p:cNvSpPr>
            <a:spLocks noChangeArrowheads="1"/>
          </p:cNvSpPr>
          <p:nvPr/>
        </p:nvSpPr>
        <p:spPr bwMode="auto">
          <a:xfrm>
            <a:off x="918845" y="2524760"/>
            <a:ext cx="10711180" cy="296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9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9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9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9pPr>
          </a:lstStyle>
          <a:p>
            <a:pPr>
              <a:lnSpc>
                <a:spcPct val="130000"/>
              </a:lnSpc>
              <a:spcBef>
                <a:spcPct val="0"/>
              </a:spcBef>
              <a:buNone/>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sym typeface="+mn-ea"/>
              </a:rPr>
              <a:t>      </a:t>
            </a: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sym typeface="+mn-ea"/>
              </a:rPr>
              <a:t>用字典存储所有用户的信息，包括学号、密码、余额、状态（是否挂失、是否禁用）等。</a:t>
            </a: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管理员在开卡时输入新用户的学号、密码。用户登录后可以查询个人信息、修改密码、充值、消费、挂失、解锁；管理员可以给新用户开卡、查询卡片信息、重置密码、禁用卡片、解锁卡片、销卡。</a:t>
            </a:r>
          </a:p>
          <a:p>
            <a:pPr>
              <a:lnSpc>
                <a:spcPct val="130000"/>
              </a:lnSpc>
              <a:spcBef>
                <a:spcPct val="0"/>
              </a:spcBef>
              <a:buNone/>
            </a:pPr>
            <a:r>
              <a:rPr lang="en-US" altLang="zh-CN" sz="2400" dirty="0">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通过无限循环和条件分支来实现用户交互。显示主菜单，提示用户输入选择，根据用户输入执行相应的功能模块，允许用户返回主菜单或退出系统。</a:t>
            </a:r>
          </a:p>
        </p:txBody>
      </p:sp>
      <p:sp>
        <p:nvSpPr>
          <p:cNvPr id="8" name="矩形 2"/>
          <p:cNvSpPr>
            <a:spLocks noChangeArrowheads="1"/>
          </p:cNvSpPr>
          <p:nvPr/>
        </p:nvSpPr>
        <p:spPr bwMode="auto">
          <a:xfrm>
            <a:off x="1063874" y="1577760"/>
            <a:ext cx="689662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90204" pitchFamily="34" charset="0"/>
              <a:buChar char="•"/>
              <a:defRPr kumimoji="1"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90204" pitchFamily="34" charset="0"/>
              <a:buChar char="•"/>
              <a:defRPr kumimoji="1"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90204" pitchFamily="34" charset="0"/>
              <a:buChar char="•"/>
              <a:defRPr kumimoji="1"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90204" pitchFamily="34" charset="0"/>
              <a:buChar char="•"/>
              <a:defRPr kumimoji="1">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kumimoji="0" lang="zh-CN" altLang="en-US" sz="3600" b="1" dirty="0">
                <a:solidFill>
                  <a:srgbClr val="1353A2"/>
                </a:solidFill>
                <a:latin typeface="微软雅黑" panose="020B0503020204020204" pitchFamily="34" charset="-122"/>
                <a:ea typeface="微软雅黑" panose="020B0503020204020204" pitchFamily="34" charset="-122"/>
              </a:rPr>
              <a:t>校园一卡通系统</a:t>
            </a:r>
            <a:r>
              <a:rPr kumimoji="0" lang="zh-CN" altLang="zh-CN" sz="3600" b="1" dirty="0">
                <a:solidFill>
                  <a:srgbClr val="1353A2"/>
                </a:solidFill>
                <a:latin typeface="微软雅黑" panose="020B0503020204020204" pitchFamily="34" charset="-122"/>
                <a:ea typeface="微软雅黑" panose="020B0503020204020204" pitchFamily="34" charset="-122"/>
              </a:rPr>
              <a:t> </a:t>
            </a:r>
            <a:endParaRPr kumimoji="0" lang="en-US" altLang="zh-CN" sz="3600" b="1" dirty="0">
              <a:solidFill>
                <a:srgbClr val="1353A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50386" y="316100"/>
            <a:ext cx="7055411" cy="583565"/>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lang="zh-CN" altLang="en-US" sz="3200" dirty="0">
                <a:solidFill>
                  <a:srgbClr val="1353A2"/>
                </a:solidFill>
                <a:latin typeface="微软雅黑" panose="020B0503020204020204" pitchFamily="34" charset="-122"/>
                <a:ea typeface="微软雅黑" panose="020B0503020204020204" pitchFamily="34" charset="-122"/>
                <a:sym typeface="+mn-ea"/>
              </a:rPr>
              <a:t>任务实现</a:t>
            </a:r>
          </a:p>
        </p:txBody>
      </p:sp>
      <p:sp>
        <p:nvSpPr>
          <p:cNvPr id="4" name="文本框 3"/>
          <p:cNvSpPr txBox="1"/>
          <p:nvPr/>
        </p:nvSpPr>
        <p:spPr>
          <a:xfrm>
            <a:off x="398145" y="1527810"/>
            <a:ext cx="478790" cy="2243050"/>
          </a:xfrm>
          <a:prstGeom prst="rect">
            <a:avLst/>
          </a:prstGeom>
          <a:noFill/>
        </p:spPr>
        <p:txBody>
          <a:bodyPr wrap="square">
            <a:spAutoFit/>
          </a:bodyPr>
          <a:lstStyle/>
          <a:p>
            <a:pPr algn="just">
              <a:lnSpc>
                <a:spcPct val="150000"/>
              </a:lnSpc>
            </a:pPr>
            <a:r>
              <a:rPr lang="zh-CN" altLang="en-US" sz="2400" dirty="0">
                <a:solidFill>
                  <a:srgbClr val="053B91"/>
                </a:solidFill>
                <a:latin typeface="微软雅黑" panose="020B0503020204020204" pitchFamily="34" charset="-122"/>
                <a:ea typeface="微软雅黑" panose="020B0503020204020204" pitchFamily="34" charset="-122"/>
              </a:rPr>
              <a:t>运行结果</a:t>
            </a:r>
          </a:p>
        </p:txBody>
      </p:sp>
      <p:pic>
        <p:nvPicPr>
          <p:cNvPr id="8" name="图片 7">
            <a:extLst>
              <a:ext uri="{FF2B5EF4-FFF2-40B4-BE49-F238E27FC236}">
                <a16:creationId xmlns:a16="http://schemas.microsoft.com/office/drawing/2014/main" id="{4B866A8E-C65C-416D-9A10-2B836977452B}"/>
              </a:ext>
            </a:extLst>
          </p:cNvPr>
          <p:cNvPicPr>
            <a:picLocks noChangeAspect="1"/>
          </p:cNvPicPr>
          <p:nvPr/>
        </p:nvPicPr>
        <p:blipFill>
          <a:blip r:embed="rId2"/>
          <a:stretch>
            <a:fillRect/>
          </a:stretch>
        </p:blipFill>
        <p:spPr>
          <a:xfrm>
            <a:off x="1335527" y="1533499"/>
            <a:ext cx="3901778" cy="3895682"/>
          </a:xfrm>
          <a:prstGeom prst="rect">
            <a:avLst/>
          </a:prstGeom>
        </p:spPr>
      </p:pic>
      <p:pic>
        <p:nvPicPr>
          <p:cNvPr id="9" name="图片 8">
            <a:extLst>
              <a:ext uri="{FF2B5EF4-FFF2-40B4-BE49-F238E27FC236}">
                <a16:creationId xmlns:a16="http://schemas.microsoft.com/office/drawing/2014/main" id="{B67E4E4B-5C07-4298-A803-11EAE19123DC}"/>
              </a:ext>
            </a:extLst>
          </p:cNvPr>
          <p:cNvPicPr>
            <a:picLocks noChangeAspect="1"/>
          </p:cNvPicPr>
          <p:nvPr/>
        </p:nvPicPr>
        <p:blipFill>
          <a:blip r:embed="rId3"/>
          <a:stretch>
            <a:fillRect/>
          </a:stretch>
        </p:blipFill>
        <p:spPr>
          <a:xfrm>
            <a:off x="5450215" y="1527810"/>
            <a:ext cx="2487384" cy="3743268"/>
          </a:xfrm>
          <a:prstGeom prst="rect">
            <a:avLst/>
          </a:prstGeom>
        </p:spPr>
      </p:pic>
      <p:pic>
        <p:nvPicPr>
          <p:cNvPr id="10" name="图片 9">
            <a:extLst>
              <a:ext uri="{FF2B5EF4-FFF2-40B4-BE49-F238E27FC236}">
                <a16:creationId xmlns:a16="http://schemas.microsoft.com/office/drawing/2014/main" id="{AF960337-6877-47F7-A771-4F14EF0DFADE}"/>
              </a:ext>
            </a:extLst>
          </p:cNvPr>
          <p:cNvPicPr>
            <a:picLocks noChangeAspect="1"/>
          </p:cNvPicPr>
          <p:nvPr/>
        </p:nvPicPr>
        <p:blipFill>
          <a:blip r:embed="rId4"/>
          <a:stretch>
            <a:fillRect/>
          </a:stretch>
        </p:blipFill>
        <p:spPr>
          <a:xfrm>
            <a:off x="9164538" y="990843"/>
            <a:ext cx="1743607" cy="5560034"/>
          </a:xfrm>
          <a:prstGeom prst="rect">
            <a:avLst/>
          </a:prstGeom>
        </p:spPr>
      </p:pic>
    </p:spTree>
    <p:extLst>
      <p:ext uri="{BB962C8B-B14F-4D97-AF65-F5344CB8AC3E}">
        <p14:creationId xmlns:p14="http://schemas.microsoft.com/office/powerpoint/2010/main" val="190735895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50386" y="316100"/>
            <a:ext cx="9294603" cy="523220"/>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lang="zh-CN" altLang="en-US" sz="2800" dirty="0">
                <a:solidFill>
                  <a:srgbClr val="1353A2"/>
                </a:solidFill>
                <a:latin typeface="微软雅黑" panose="020B0503020204020204" pitchFamily="34" charset="-122"/>
                <a:ea typeface="微软雅黑" panose="020B0503020204020204" pitchFamily="34" charset="-122"/>
                <a:sym typeface="+mn-ea"/>
              </a:rPr>
              <a:t>拓展案例 二十大报告关键词出现频率统计</a:t>
            </a:r>
          </a:p>
        </p:txBody>
      </p:sp>
      <p:sp>
        <p:nvSpPr>
          <p:cNvPr id="7" name="文本框 6">
            <a:extLst>
              <a:ext uri="{FF2B5EF4-FFF2-40B4-BE49-F238E27FC236}">
                <a16:creationId xmlns:a16="http://schemas.microsoft.com/office/drawing/2014/main" id="{A423645C-DFD9-48EE-B8F7-BE3BF5E9A7E0}"/>
              </a:ext>
            </a:extLst>
          </p:cNvPr>
          <p:cNvSpPr txBox="1"/>
          <p:nvPr/>
        </p:nvSpPr>
        <p:spPr>
          <a:xfrm>
            <a:off x="1005211" y="1398103"/>
            <a:ext cx="6698295" cy="645160"/>
          </a:xfrm>
          <a:prstGeom prst="rect">
            <a:avLst/>
          </a:prstGeom>
          <a:noFill/>
        </p:spPr>
        <p:txBody>
          <a:bodyPr wrap="square">
            <a:spAutoFit/>
          </a:bodyPr>
          <a:lstStyle/>
          <a:p>
            <a:pPr algn="just">
              <a:lnSpc>
                <a:spcPct val="150000"/>
              </a:lnSpc>
            </a:pPr>
            <a:r>
              <a:rPr lang="zh-CN" altLang="en-US" sz="2400" dirty="0">
                <a:solidFill>
                  <a:srgbClr val="053B91"/>
                </a:solidFill>
                <a:latin typeface="微软雅黑" panose="020B0503020204020204" pitchFamily="34" charset="-122"/>
                <a:ea typeface="微软雅黑" panose="020B0503020204020204" pitchFamily="34" charset="-122"/>
              </a:rPr>
              <a:t>案例要求</a:t>
            </a:r>
          </a:p>
        </p:txBody>
      </p:sp>
      <p:sp>
        <p:nvSpPr>
          <p:cNvPr id="11" name="文本框 10">
            <a:extLst>
              <a:ext uri="{FF2B5EF4-FFF2-40B4-BE49-F238E27FC236}">
                <a16:creationId xmlns:a16="http://schemas.microsoft.com/office/drawing/2014/main" id="{672200FE-EC73-4269-AE14-78396E80E549}"/>
              </a:ext>
            </a:extLst>
          </p:cNvPr>
          <p:cNvSpPr txBox="1"/>
          <p:nvPr/>
        </p:nvSpPr>
        <p:spPr>
          <a:xfrm>
            <a:off x="663575" y="2096770"/>
            <a:ext cx="11097895" cy="2797048"/>
          </a:xfrm>
          <a:prstGeom prst="rect">
            <a:avLst/>
          </a:prstGeom>
          <a:noFill/>
        </p:spPr>
        <p:txBody>
          <a:bodyPr wrap="square">
            <a:spAutoFit/>
          </a:bodyPr>
          <a:lstStyle/>
          <a:p>
            <a:pPr indent="304800" algn="just">
              <a:lnSpc>
                <a:spcPct val="150000"/>
              </a:lnSpc>
            </a:pPr>
            <a:r>
              <a:rPr lang="zh-CN" altLang="en-US" sz="2400" dirty="0">
                <a:solidFill>
                  <a:schemeClr val="bg1">
                    <a:lumMod val="50000"/>
                  </a:schemeClr>
                </a:solidFill>
                <a:latin typeface="微软雅黑" panose="020B0503020204020204" pitchFamily="34" charset="-122"/>
                <a:ea typeface="微软雅黑" panose="020B0503020204020204" pitchFamily="34" charset="-122"/>
              </a:rPr>
              <a:t>二十大报告是中国共产党第二十次全国代表大会的重要文件，其中包含了丰富的政治理念、政策方向和发展目标。本案例旨在通过</a:t>
            </a:r>
            <a:r>
              <a:rPr lang="en-US" altLang="zh-CN" sz="2400" dirty="0">
                <a:solidFill>
                  <a:schemeClr val="bg1">
                    <a:lumMod val="50000"/>
                  </a:schemeClr>
                </a:solidFill>
                <a:latin typeface="微软雅黑" panose="020B0503020204020204" pitchFamily="34" charset="-122"/>
                <a:ea typeface="微软雅黑" panose="020B0503020204020204" pitchFamily="34" charset="-122"/>
              </a:rPr>
              <a:t>Python</a:t>
            </a:r>
            <a:r>
              <a:rPr lang="zh-CN" altLang="en-US" sz="2400" dirty="0">
                <a:solidFill>
                  <a:schemeClr val="bg1">
                    <a:lumMod val="50000"/>
                  </a:schemeClr>
                </a:solidFill>
                <a:latin typeface="微软雅黑" panose="020B0503020204020204" pitchFamily="34" charset="-122"/>
                <a:ea typeface="微软雅黑" panose="020B0503020204020204" pitchFamily="34" charset="-122"/>
              </a:rPr>
              <a:t>编程，对二十大报告中的关键词进行出现频率统计，从而了解报告中各个关键词的重要性和强调程度，为进一步研究二十大报告提供数据支持。在后面章节中，会使用</a:t>
            </a:r>
            <a:r>
              <a:rPr lang="en-US" altLang="zh-CN" sz="2400" dirty="0" err="1">
                <a:solidFill>
                  <a:schemeClr val="bg1">
                    <a:lumMod val="50000"/>
                  </a:schemeClr>
                </a:solidFill>
                <a:latin typeface="微软雅黑" panose="020B0503020204020204" pitchFamily="34" charset="-122"/>
                <a:ea typeface="微软雅黑" panose="020B0503020204020204" pitchFamily="34" charset="-122"/>
              </a:rPr>
              <a:t>wordcloud</a:t>
            </a:r>
            <a:r>
              <a:rPr lang="zh-CN" altLang="en-US" sz="2400" dirty="0">
                <a:solidFill>
                  <a:schemeClr val="bg1">
                    <a:lumMod val="50000"/>
                  </a:schemeClr>
                </a:solidFill>
                <a:latin typeface="微软雅黑" panose="020B0503020204020204" pitchFamily="34" charset="-122"/>
                <a:ea typeface="微软雅黑" panose="020B0503020204020204" pitchFamily="34" charset="-122"/>
              </a:rPr>
              <a:t>库将结果用词云呈现。</a:t>
            </a:r>
            <a:endParaRPr sz="24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445213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50386" y="316100"/>
            <a:ext cx="9294603" cy="523220"/>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lang="zh-CN" altLang="en-US" sz="2800" dirty="0">
                <a:solidFill>
                  <a:srgbClr val="1353A2"/>
                </a:solidFill>
                <a:latin typeface="微软雅黑" panose="020B0503020204020204" pitchFamily="34" charset="-122"/>
                <a:ea typeface="微软雅黑" panose="020B0503020204020204" pitchFamily="34" charset="-122"/>
                <a:sym typeface="+mn-ea"/>
              </a:rPr>
              <a:t>拓展案例 二十大报告关键词出现频率统计</a:t>
            </a:r>
          </a:p>
        </p:txBody>
      </p:sp>
      <p:sp>
        <p:nvSpPr>
          <p:cNvPr id="7" name="文本框 6">
            <a:extLst>
              <a:ext uri="{FF2B5EF4-FFF2-40B4-BE49-F238E27FC236}">
                <a16:creationId xmlns:a16="http://schemas.microsoft.com/office/drawing/2014/main" id="{A423645C-DFD9-48EE-B8F7-BE3BF5E9A7E0}"/>
              </a:ext>
            </a:extLst>
          </p:cNvPr>
          <p:cNvSpPr txBox="1"/>
          <p:nvPr/>
        </p:nvSpPr>
        <p:spPr>
          <a:xfrm>
            <a:off x="1005211" y="1398103"/>
            <a:ext cx="6698295" cy="581057"/>
          </a:xfrm>
          <a:prstGeom prst="rect">
            <a:avLst/>
          </a:prstGeom>
          <a:noFill/>
        </p:spPr>
        <p:txBody>
          <a:bodyPr wrap="square">
            <a:spAutoFit/>
          </a:bodyPr>
          <a:lstStyle/>
          <a:p>
            <a:pPr algn="just">
              <a:lnSpc>
                <a:spcPct val="150000"/>
              </a:lnSpc>
            </a:pPr>
            <a:r>
              <a:rPr lang="zh-CN" altLang="en-US" sz="2400" dirty="0">
                <a:solidFill>
                  <a:srgbClr val="053B91"/>
                </a:solidFill>
                <a:latin typeface="微软雅黑" panose="020B0503020204020204" pitchFamily="34" charset="-122"/>
                <a:ea typeface="微软雅黑" panose="020B0503020204020204" pitchFamily="34" charset="-122"/>
              </a:rPr>
              <a:t>案例分析</a:t>
            </a:r>
          </a:p>
        </p:txBody>
      </p:sp>
      <p:sp>
        <p:nvSpPr>
          <p:cNvPr id="11" name="文本框 10">
            <a:extLst>
              <a:ext uri="{FF2B5EF4-FFF2-40B4-BE49-F238E27FC236}">
                <a16:creationId xmlns:a16="http://schemas.microsoft.com/office/drawing/2014/main" id="{672200FE-EC73-4269-AE14-78396E80E549}"/>
              </a:ext>
            </a:extLst>
          </p:cNvPr>
          <p:cNvSpPr txBox="1"/>
          <p:nvPr/>
        </p:nvSpPr>
        <p:spPr>
          <a:xfrm>
            <a:off x="663575" y="2096770"/>
            <a:ext cx="11097895" cy="4459041"/>
          </a:xfrm>
          <a:prstGeom prst="rect">
            <a:avLst/>
          </a:prstGeom>
          <a:noFill/>
        </p:spPr>
        <p:txBody>
          <a:bodyPr wrap="square">
            <a:spAutoFit/>
          </a:bodyPr>
          <a:lstStyle/>
          <a:p>
            <a:pPr indent="304800" algn="just">
              <a:lnSpc>
                <a:spcPct val="150000"/>
              </a:lnSpc>
            </a:pPr>
            <a:r>
              <a:rPr lang="zh-CN" altLang="en-US" sz="2400" dirty="0">
                <a:solidFill>
                  <a:schemeClr val="bg1">
                    <a:lumMod val="50000"/>
                  </a:schemeClr>
                </a:solidFill>
                <a:latin typeface="微软雅黑" panose="020B0503020204020204" pitchFamily="34" charset="-122"/>
                <a:ea typeface="微软雅黑" panose="020B0503020204020204" pitchFamily="34" charset="-122"/>
              </a:rPr>
              <a:t>阶段一：实现二十大报告关键词出现频率统计的文本式展示。</a:t>
            </a:r>
          </a:p>
          <a:p>
            <a:pPr indent="304800" algn="just">
              <a:lnSpc>
                <a:spcPct val="150000"/>
              </a:lnSpc>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1</a:t>
            </a:r>
            <a:r>
              <a:rPr lang="zh-CN" altLang="en-US" sz="2400" dirty="0">
                <a:solidFill>
                  <a:schemeClr val="bg1">
                    <a:lumMod val="50000"/>
                  </a:schemeClr>
                </a:solidFill>
                <a:latin typeface="微软雅黑" panose="020B0503020204020204" pitchFamily="34" charset="-122"/>
                <a:ea typeface="微软雅黑" panose="020B0503020204020204" pitchFamily="34" charset="-122"/>
              </a:rPr>
              <a:t>）数据准备：确保获取到的二十大报告文本数据的准确性和完整性，并进行必要的预处理，如去除标点符号、转换为小写等。</a:t>
            </a:r>
          </a:p>
          <a:p>
            <a:pPr indent="304800" algn="just">
              <a:lnSpc>
                <a:spcPct val="150000"/>
              </a:lnSpc>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2</a:t>
            </a:r>
            <a:r>
              <a:rPr lang="zh-CN" altLang="en-US" sz="2400" dirty="0">
                <a:solidFill>
                  <a:schemeClr val="bg1">
                    <a:lumMod val="50000"/>
                  </a:schemeClr>
                </a:solidFill>
                <a:latin typeface="微软雅黑" panose="020B0503020204020204" pitchFamily="34" charset="-122"/>
                <a:ea typeface="微软雅黑" panose="020B0503020204020204" pitchFamily="34" charset="-122"/>
              </a:rPr>
              <a:t>）分词处理：使用</a:t>
            </a:r>
            <a:r>
              <a:rPr lang="en-US" altLang="zh-CN" sz="2400" dirty="0" err="1">
                <a:solidFill>
                  <a:schemeClr val="bg1">
                    <a:lumMod val="50000"/>
                  </a:schemeClr>
                </a:solidFill>
                <a:latin typeface="微软雅黑" panose="020B0503020204020204" pitchFamily="34" charset="-122"/>
                <a:ea typeface="微软雅黑" panose="020B0503020204020204" pitchFamily="34" charset="-122"/>
              </a:rPr>
              <a:t>jieba</a:t>
            </a:r>
            <a:r>
              <a:rPr lang="zh-CN" altLang="en-US" sz="2400" dirty="0">
                <a:solidFill>
                  <a:schemeClr val="bg1">
                    <a:lumMod val="50000"/>
                  </a:schemeClr>
                </a:solidFill>
                <a:latin typeface="微软雅黑" panose="020B0503020204020204" pitchFamily="34" charset="-122"/>
                <a:ea typeface="微软雅黑" panose="020B0503020204020204" pitchFamily="34" charset="-122"/>
              </a:rPr>
              <a:t>库进行分词，确保分词结果的准确性和一致性。</a:t>
            </a:r>
          </a:p>
          <a:p>
            <a:pPr indent="304800" algn="just">
              <a:lnSpc>
                <a:spcPct val="150000"/>
              </a:lnSpc>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3</a:t>
            </a:r>
            <a:r>
              <a:rPr lang="zh-CN" altLang="en-US" sz="2400" dirty="0">
                <a:solidFill>
                  <a:schemeClr val="bg1">
                    <a:lumMod val="50000"/>
                  </a:schemeClr>
                </a:solidFill>
                <a:latin typeface="微软雅黑" panose="020B0503020204020204" pitchFamily="34" charset="-122"/>
                <a:ea typeface="微软雅黑" panose="020B0503020204020204" pitchFamily="34" charset="-122"/>
              </a:rPr>
              <a:t>）关键词提取：根据二十大报告的主题和内容，制定关键词提取规则或使用现有的关键词列表，确保提取的关键词能够反映报告的核心内容。</a:t>
            </a:r>
          </a:p>
          <a:p>
            <a:pPr indent="304800" algn="just">
              <a:lnSpc>
                <a:spcPct val="150000"/>
              </a:lnSpc>
            </a:pPr>
            <a:r>
              <a:rPr lang="en-US" altLang="zh-CN" sz="2400" dirty="0">
                <a:solidFill>
                  <a:schemeClr val="bg1">
                    <a:lumMod val="50000"/>
                  </a:schemeClr>
                </a:solidFill>
                <a:latin typeface="微软雅黑" panose="020B0503020204020204" pitchFamily="34" charset="-122"/>
                <a:ea typeface="微软雅黑" panose="020B0503020204020204" pitchFamily="34" charset="-122"/>
              </a:rPr>
              <a:t>4</a:t>
            </a:r>
            <a:r>
              <a:rPr lang="zh-CN" altLang="en-US" sz="2400" dirty="0">
                <a:solidFill>
                  <a:schemeClr val="bg1">
                    <a:lumMod val="50000"/>
                  </a:schemeClr>
                </a:solidFill>
                <a:latin typeface="微软雅黑" panose="020B0503020204020204" pitchFamily="34" charset="-122"/>
                <a:ea typeface="微软雅黑" panose="020B0503020204020204" pitchFamily="34" charset="-122"/>
              </a:rPr>
              <a:t>）频率统计与排序：使用字典记录关键词的出现次数，并对统计结果进行排序，以便观察关键词的重要性和强调程度。</a:t>
            </a:r>
          </a:p>
        </p:txBody>
      </p:sp>
    </p:spTree>
    <p:extLst>
      <p:ext uri="{BB962C8B-B14F-4D97-AF65-F5344CB8AC3E}">
        <p14:creationId xmlns:p14="http://schemas.microsoft.com/office/powerpoint/2010/main" val="26835995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50386" y="316100"/>
            <a:ext cx="9294603" cy="523220"/>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lang="zh-CN" altLang="en-US" sz="2800" dirty="0">
                <a:solidFill>
                  <a:srgbClr val="1353A2"/>
                </a:solidFill>
                <a:latin typeface="微软雅黑" panose="020B0503020204020204" pitchFamily="34" charset="-122"/>
                <a:ea typeface="微软雅黑" panose="020B0503020204020204" pitchFamily="34" charset="-122"/>
                <a:sym typeface="+mn-ea"/>
              </a:rPr>
              <a:t>拓展案例 二十大报告关键词出现频率统计</a:t>
            </a:r>
          </a:p>
        </p:txBody>
      </p:sp>
      <p:sp>
        <p:nvSpPr>
          <p:cNvPr id="7" name="文本框 6">
            <a:extLst>
              <a:ext uri="{FF2B5EF4-FFF2-40B4-BE49-F238E27FC236}">
                <a16:creationId xmlns:a16="http://schemas.microsoft.com/office/drawing/2014/main" id="{A423645C-DFD9-48EE-B8F7-BE3BF5E9A7E0}"/>
              </a:ext>
            </a:extLst>
          </p:cNvPr>
          <p:cNvSpPr txBox="1"/>
          <p:nvPr/>
        </p:nvSpPr>
        <p:spPr>
          <a:xfrm>
            <a:off x="1005211" y="1398103"/>
            <a:ext cx="6698295" cy="581057"/>
          </a:xfrm>
          <a:prstGeom prst="rect">
            <a:avLst/>
          </a:prstGeom>
          <a:noFill/>
        </p:spPr>
        <p:txBody>
          <a:bodyPr wrap="square">
            <a:spAutoFit/>
          </a:bodyPr>
          <a:lstStyle/>
          <a:p>
            <a:pPr algn="just">
              <a:lnSpc>
                <a:spcPct val="150000"/>
              </a:lnSpc>
            </a:pPr>
            <a:r>
              <a:rPr lang="zh-CN" altLang="en-US" sz="2400" dirty="0">
                <a:solidFill>
                  <a:srgbClr val="053B91"/>
                </a:solidFill>
                <a:latin typeface="微软雅黑" panose="020B0503020204020204" pitchFamily="34" charset="-122"/>
                <a:ea typeface="微软雅黑" panose="020B0503020204020204" pitchFamily="34" charset="-122"/>
              </a:rPr>
              <a:t>案例分析</a:t>
            </a:r>
          </a:p>
        </p:txBody>
      </p:sp>
      <p:sp>
        <p:nvSpPr>
          <p:cNvPr id="11" name="文本框 10">
            <a:extLst>
              <a:ext uri="{FF2B5EF4-FFF2-40B4-BE49-F238E27FC236}">
                <a16:creationId xmlns:a16="http://schemas.microsoft.com/office/drawing/2014/main" id="{672200FE-EC73-4269-AE14-78396E80E549}"/>
              </a:ext>
            </a:extLst>
          </p:cNvPr>
          <p:cNvSpPr txBox="1"/>
          <p:nvPr/>
        </p:nvSpPr>
        <p:spPr>
          <a:xfrm>
            <a:off x="663575" y="2096770"/>
            <a:ext cx="11097895" cy="1135054"/>
          </a:xfrm>
          <a:prstGeom prst="rect">
            <a:avLst/>
          </a:prstGeom>
          <a:noFill/>
        </p:spPr>
        <p:txBody>
          <a:bodyPr wrap="square">
            <a:spAutoFit/>
          </a:bodyPr>
          <a:lstStyle/>
          <a:p>
            <a:pPr indent="304800" algn="just">
              <a:lnSpc>
                <a:spcPct val="150000"/>
              </a:lnSpc>
            </a:pPr>
            <a:r>
              <a:rPr lang="zh-CN" altLang="en-US" sz="2400" dirty="0">
                <a:solidFill>
                  <a:schemeClr val="bg1">
                    <a:lumMod val="50000"/>
                  </a:schemeClr>
                </a:solidFill>
                <a:latin typeface="微软雅黑" panose="020B0503020204020204" pitchFamily="34" charset="-122"/>
                <a:ea typeface="微软雅黑" panose="020B0503020204020204" pitchFamily="34" charset="-122"/>
              </a:rPr>
              <a:t>阶段二：实现二十大报告关键词出现频率统计的词云效果展示，此部分在教材第二部分任务三中实现。</a:t>
            </a:r>
          </a:p>
        </p:txBody>
      </p:sp>
    </p:spTree>
    <p:extLst>
      <p:ext uri="{BB962C8B-B14F-4D97-AF65-F5344CB8AC3E}">
        <p14:creationId xmlns:p14="http://schemas.microsoft.com/office/powerpoint/2010/main" val="2537955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50386" y="316100"/>
            <a:ext cx="8837403" cy="523220"/>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lang="zh-CN" altLang="en-US" sz="2800" dirty="0">
                <a:solidFill>
                  <a:srgbClr val="1353A2"/>
                </a:solidFill>
                <a:latin typeface="微软雅黑" panose="020B0503020204020204" pitchFamily="34" charset="-122"/>
                <a:ea typeface="微软雅黑" panose="020B0503020204020204" pitchFamily="34" charset="-122"/>
                <a:sym typeface="+mn-ea"/>
              </a:rPr>
              <a:t>拓展案例 二十大报告关键词出现频率统计</a:t>
            </a:r>
          </a:p>
        </p:txBody>
      </p:sp>
      <p:sp>
        <p:nvSpPr>
          <p:cNvPr id="4" name="文本框 3"/>
          <p:cNvSpPr txBox="1"/>
          <p:nvPr/>
        </p:nvSpPr>
        <p:spPr>
          <a:xfrm>
            <a:off x="398145" y="1527810"/>
            <a:ext cx="478790" cy="2306955"/>
          </a:xfrm>
          <a:prstGeom prst="rect">
            <a:avLst/>
          </a:prstGeom>
          <a:noFill/>
        </p:spPr>
        <p:txBody>
          <a:bodyPr wrap="square">
            <a:spAutoFit/>
          </a:bodyPr>
          <a:lstStyle/>
          <a:p>
            <a:pPr algn="just">
              <a:lnSpc>
                <a:spcPct val="150000"/>
              </a:lnSpc>
            </a:pPr>
            <a:r>
              <a:rPr lang="zh-CN" altLang="en-US" sz="2400" dirty="0">
                <a:solidFill>
                  <a:srgbClr val="053B91"/>
                </a:solidFill>
                <a:latin typeface="微软雅黑" panose="020B0503020204020204" pitchFamily="34" charset="-122"/>
                <a:ea typeface="微软雅黑" panose="020B0503020204020204" pitchFamily="34" charset="-122"/>
              </a:rPr>
              <a:t>参考代码</a:t>
            </a:r>
          </a:p>
        </p:txBody>
      </p:sp>
      <p:pic>
        <p:nvPicPr>
          <p:cNvPr id="3" name="图片 2">
            <a:extLst>
              <a:ext uri="{FF2B5EF4-FFF2-40B4-BE49-F238E27FC236}">
                <a16:creationId xmlns:a16="http://schemas.microsoft.com/office/drawing/2014/main" id="{89B66C5A-098C-4EA1-A048-ED371B4DFA78}"/>
              </a:ext>
            </a:extLst>
          </p:cNvPr>
          <p:cNvPicPr>
            <a:picLocks noChangeAspect="1"/>
          </p:cNvPicPr>
          <p:nvPr/>
        </p:nvPicPr>
        <p:blipFill>
          <a:blip r:embed="rId2"/>
          <a:stretch>
            <a:fillRect/>
          </a:stretch>
        </p:blipFill>
        <p:spPr>
          <a:xfrm>
            <a:off x="752328" y="1309075"/>
            <a:ext cx="5746543" cy="4827029"/>
          </a:xfrm>
          <a:prstGeom prst="rect">
            <a:avLst/>
          </a:prstGeom>
        </p:spPr>
      </p:pic>
      <p:pic>
        <p:nvPicPr>
          <p:cNvPr id="5" name="图片 4">
            <a:extLst>
              <a:ext uri="{FF2B5EF4-FFF2-40B4-BE49-F238E27FC236}">
                <a16:creationId xmlns:a16="http://schemas.microsoft.com/office/drawing/2014/main" id="{6B7F2D2E-14B4-483A-8CC1-105411B8E96C}"/>
              </a:ext>
            </a:extLst>
          </p:cNvPr>
          <p:cNvPicPr>
            <a:picLocks noChangeAspect="1"/>
          </p:cNvPicPr>
          <p:nvPr/>
        </p:nvPicPr>
        <p:blipFill>
          <a:blip r:embed="rId3"/>
          <a:stretch>
            <a:fillRect/>
          </a:stretch>
        </p:blipFill>
        <p:spPr>
          <a:xfrm>
            <a:off x="6271993" y="1309075"/>
            <a:ext cx="5839717" cy="2230614"/>
          </a:xfrm>
          <a:prstGeom prst="rect">
            <a:avLst/>
          </a:prstGeom>
        </p:spPr>
      </p:pic>
    </p:spTree>
    <p:extLst>
      <p:ext uri="{BB962C8B-B14F-4D97-AF65-F5344CB8AC3E}">
        <p14:creationId xmlns:p14="http://schemas.microsoft.com/office/powerpoint/2010/main" val="5553925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50386" y="316100"/>
            <a:ext cx="7055411" cy="523220"/>
          </a:xfrm>
          <a:prstGeom prst="rect">
            <a:avLst/>
          </a:prstGeom>
          <a:noFill/>
          <a:effectLst>
            <a:reflection blurRad="6350" stA="50000" endA="300" endPos="38500" dist="50800" dir="5400000" sy="-100000" algn="bl" rotWithShape="0"/>
          </a:effectLst>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1353A2"/>
                </a:solidFill>
                <a:effectLst/>
                <a:uLnTx/>
                <a:uFillTx/>
                <a:latin typeface="微软雅黑" panose="020B0503020204020204" pitchFamily="34" charset="-122"/>
                <a:ea typeface="微软雅黑" panose="020B0503020204020204" pitchFamily="34" charset="-122"/>
                <a:cs typeface="+mn-cs"/>
                <a:sym typeface="+mn-ea"/>
              </a:rPr>
              <a:t>拓展案例 二十大报告关键词出现频率统计</a:t>
            </a:r>
          </a:p>
        </p:txBody>
      </p:sp>
      <p:sp>
        <p:nvSpPr>
          <p:cNvPr id="4" name="文本框 3"/>
          <p:cNvSpPr txBox="1"/>
          <p:nvPr/>
        </p:nvSpPr>
        <p:spPr>
          <a:xfrm>
            <a:off x="398145" y="1527810"/>
            <a:ext cx="478790" cy="2243050"/>
          </a:xfrm>
          <a:prstGeom prst="rect">
            <a:avLst/>
          </a:prstGeom>
          <a:noFill/>
        </p:spPr>
        <p:txBody>
          <a:bodyPr wrap="square">
            <a:spAutoFit/>
          </a:bodyPr>
          <a:lstStyle/>
          <a:p>
            <a:pPr algn="just">
              <a:lnSpc>
                <a:spcPct val="150000"/>
              </a:lnSpc>
            </a:pPr>
            <a:r>
              <a:rPr lang="zh-CN" altLang="en-US" sz="2400" dirty="0">
                <a:solidFill>
                  <a:srgbClr val="053B91"/>
                </a:solidFill>
                <a:latin typeface="微软雅黑" panose="020B0503020204020204" pitchFamily="34" charset="-122"/>
                <a:ea typeface="微软雅黑" panose="020B0503020204020204" pitchFamily="34" charset="-122"/>
              </a:rPr>
              <a:t>运行结果</a:t>
            </a:r>
          </a:p>
        </p:txBody>
      </p:sp>
      <p:pic>
        <p:nvPicPr>
          <p:cNvPr id="8" name="图片 7">
            <a:extLst>
              <a:ext uri="{FF2B5EF4-FFF2-40B4-BE49-F238E27FC236}">
                <a16:creationId xmlns:a16="http://schemas.microsoft.com/office/drawing/2014/main" id="{46C1832E-A981-497B-8D9C-5CC1B5F289A9}"/>
              </a:ext>
            </a:extLst>
          </p:cNvPr>
          <p:cNvPicPr>
            <a:picLocks noChangeAspect="1"/>
          </p:cNvPicPr>
          <p:nvPr/>
        </p:nvPicPr>
        <p:blipFill>
          <a:blip r:embed="rId2"/>
          <a:stretch>
            <a:fillRect/>
          </a:stretch>
        </p:blipFill>
        <p:spPr>
          <a:xfrm>
            <a:off x="1886021" y="1527810"/>
            <a:ext cx="9127872" cy="3982653"/>
          </a:xfrm>
          <a:prstGeom prst="rect">
            <a:avLst/>
          </a:prstGeom>
        </p:spPr>
      </p:pic>
    </p:spTree>
    <p:extLst>
      <p:ext uri="{BB962C8B-B14F-4D97-AF65-F5344CB8AC3E}">
        <p14:creationId xmlns:p14="http://schemas.microsoft.com/office/powerpoint/2010/main" val="31179426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969149" y="240095"/>
            <a:ext cx="2518768" cy="707886"/>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4000" dirty="0">
                <a:solidFill>
                  <a:srgbClr val="1353A2"/>
                </a:solidFill>
                <a:latin typeface="微软雅黑" panose="020B0503020204020204" pitchFamily="34" charset="-122"/>
                <a:ea typeface="微软雅黑" panose="020B0503020204020204" pitchFamily="34" charset="-122"/>
              </a:rPr>
              <a:t>任务总结</a:t>
            </a:r>
          </a:p>
        </p:txBody>
      </p:sp>
      <p:sp>
        <p:nvSpPr>
          <p:cNvPr id="6" name="文本框 5"/>
          <p:cNvSpPr txBox="1"/>
          <p:nvPr/>
        </p:nvSpPr>
        <p:spPr>
          <a:xfrm>
            <a:off x="1407795" y="1917065"/>
            <a:ext cx="10145395" cy="3969385"/>
          </a:xfrm>
          <a:prstGeom prst="rect">
            <a:avLst/>
          </a:prstGeom>
          <a:noFill/>
        </p:spPr>
        <p:txBody>
          <a:bodyPr wrap="square">
            <a:spAutoFit/>
          </a:bodyPr>
          <a:lstStyle/>
          <a:p>
            <a:pPr indent="266700" algn="just">
              <a:lnSpc>
                <a:spcPct val="150000"/>
              </a:lnSpc>
            </a:pPr>
            <a:r>
              <a:rPr kumimoji="1" sz="2800" dirty="0">
                <a:solidFill>
                  <a:schemeClr val="tx1">
                    <a:lumMod val="65000"/>
                    <a:lumOff val="35000"/>
                  </a:schemeClr>
                </a:solidFill>
                <a:latin typeface="微软雅黑" panose="020B0503020204020204" pitchFamily="34" charset="-122"/>
                <a:ea typeface="微软雅黑" panose="020B0503020204020204" pitchFamily="34" charset="-122"/>
              </a:rPr>
              <a:t>在任务的知识储备中详细介绍了Python中的列表、元组、集合和字典等数据结构，并通过学习小组随机分配、毕业答辩评分系统、程序设计大赛满分统计等案例，进一步掌握不同数据结构在实际问题中的应用。本任务最终设计并实现校园一卡通系统的用户管理模块的功能，读者可以进一步尝试一卡通系统中其他功能的实现。</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1969149" y="240095"/>
            <a:ext cx="2518768" cy="707886"/>
          </a:xfrm>
          <a:prstGeom prst="rect">
            <a:avLst/>
          </a:prstGeom>
          <a:noFill/>
          <a:effectLst>
            <a:reflection blurRad="6350" stA="50000" endA="300" endPos="38500" dist="50800" dir="5400000" sy="-100000" algn="bl" rotWithShape="0"/>
          </a:effectLst>
        </p:spPr>
        <p:txBody>
          <a:bodyPr wrap="square">
            <a:spAutoFit/>
          </a:bodyPr>
          <a:lstStyle/>
          <a:p>
            <a:pPr eaLnBrk="1" fontAlgn="auto" hangingPunct="1">
              <a:spcBef>
                <a:spcPts val="0"/>
              </a:spcBef>
              <a:spcAft>
                <a:spcPts val="0"/>
              </a:spcAft>
              <a:defRPr/>
            </a:pPr>
            <a:r>
              <a:rPr kumimoji="0" lang="zh-CN" altLang="en-US" sz="4000" dirty="0">
                <a:solidFill>
                  <a:srgbClr val="1353A2"/>
                </a:solidFill>
                <a:latin typeface="微软雅黑" panose="020B0503020204020204" pitchFamily="34" charset="-122"/>
                <a:ea typeface="微软雅黑" panose="020B0503020204020204" pitchFamily="34" charset="-122"/>
              </a:rPr>
              <a:t>任务</a:t>
            </a:r>
            <a:r>
              <a:rPr lang="zh-CN" altLang="en-US" sz="4000" dirty="0">
                <a:solidFill>
                  <a:srgbClr val="1353A2"/>
                </a:solidFill>
                <a:latin typeface="微软雅黑" panose="020B0503020204020204" pitchFamily="34" charset="-122"/>
                <a:ea typeface="微软雅黑" panose="020B0503020204020204" pitchFamily="34" charset="-122"/>
              </a:rPr>
              <a:t>评价</a:t>
            </a:r>
            <a:endParaRPr kumimoji="0" lang="zh-CN" altLang="en-US" sz="4000" dirty="0">
              <a:solidFill>
                <a:srgbClr val="1353A2"/>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986520" y="2024467"/>
            <a:ext cx="10023858" cy="1383665"/>
          </a:xfrm>
          <a:prstGeom prst="rect">
            <a:avLst/>
          </a:prstGeom>
          <a:noFill/>
        </p:spPr>
        <p:txBody>
          <a:bodyPr wrap="square">
            <a:spAutoFit/>
          </a:bodyPr>
          <a:lstStyle/>
          <a:p>
            <a:pPr marL="800100" lvl="1" indent="-342900" algn="just">
              <a:lnSpc>
                <a:spcPct val="150000"/>
              </a:lnSpc>
              <a:buFont typeface="Wingdings" panose="05000000000000000000" pitchFamily="2" charset="2"/>
              <a:buChar char="Ø"/>
            </a:pPr>
            <a:r>
              <a:rPr kumimoji="1" lang="en-US" altLang="zh-CN" sz="2800" dirty="0">
                <a:solidFill>
                  <a:schemeClr val="tx1">
                    <a:lumMod val="65000"/>
                    <a:lumOff val="35000"/>
                  </a:schemeClr>
                </a:solidFill>
                <a:latin typeface="微软雅黑" panose="020B0503020204020204" pitchFamily="34" charset="-122"/>
                <a:ea typeface="微软雅黑" panose="020B0503020204020204" pitchFamily="34" charset="-122"/>
              </a:rPr>
              <a:t> </a:t>
            </a:r>
            <a:r>
              <a:rPr kumimoji="1" lang="zh-CN" altLang="en-US" sz="2800" dirty="0">
                <a:solidFill>
                  <a:schemeClr val="tx1">
                    <a:lumMod val="65000"/>
                    <a:lumOff val="35000"/>
                  </a:schemeClr>
                </a:solidFill>
                <a:latin typeface="微软雅黑" panose="020B0503020204020204" pitchFamily="34" charset="-122"/>
                <a:ea typeface="微软雅黑" panose="020B0503020204020204" pitchFamily="34" charset="-122"/>
              </a:rPr>
              <a:t>本任务的实践，可以帮助读者更加熟练地设计和实现复杂系统中的数据管理模块，从而提高系统的效率和可靠性。</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3B02CF2-0850-4A95-8652-0797702CA64E}"/>
              </a:ext>
            </a:extLst>
          </p:cNvPr>
          <p:cNvSpPr txBox="1">
            <a:spLocks/>
          </p:cNvSpPr>
          <p:nvPr/>
        </p:nvSpPr>
        <p:spPr>
          <a:xfrm>
            <a:off x="3803716" y="2678750"/>
            <a:ext cx="4897224" cy="872798"/>
          </a:xfrm>
          <a:prstGeom prst="rect">
            <a:avLst/>
          </a:prstGeom>
        </p:spPr>
        <p:txBody>
          <a:bodyPr vert="horz" lIns="91440" tIns="45720" rIns="91440" bIns="45720" rtlCol="0" anchor="ctr">
            <a:normAutofit fontScale="92500" lnSpcReduction="10000"/>
          </a:bodyPr>
          <a:lstStyle>
            <a:lvl1pPr algn="r" defTabSz="914400" rtl="0" eaLnBrk="1" latinLnBrk="0" hangingPunct="1">
              <a:lnSpc>
                <a:spcPct val="80000"/>
              </a:lnSpc>
              <a:spcBef>
                <a:spcPct val="0"/>
              </a:spcBef>
              <a:buNone/>
              <a:defRPr sz="5000" kern="1200" cap="all" spc="200" baseline="0">
                <a:solidFill>
                  <a:schemeClr val="tx1">
                    <a:lumMod val="95000"/>
                    <a:lumOff val="5000"/>
                  </a:schemeClr>
                </a:solidFill>
                <a:latin typeface="+mj-lt"/>
                <a:ea typeface="+mj-ea"/>
                <a:cs typeface="+mj-cs"/>
              </a:defRPr>
            </a:lvl1pPr>
          </a:lstStyle>
          <a:p>
            <a:pPr marL="0" marR="0" lvl="0" indent="0" algn="l" defTabSz="914400" rtl="0" eaLnBrk="1" fontAlgn="auto" latinLnBrk="0" hangingPunct="1">
              <a:lnSpc>
                <a:spcPct val="80000"/>
              </a:lnSpc>
              <a:spcBef>
                <a:spcPct val="0"/>
              </a:spcBef>
              <a:spcAft>
                <a:spcPts val="0"/>
              </a:spcAft>
              <a:buClrTx/>
              <a:buSzTx/>
              <a:buFontTx/>
              <a:buNone/>
              <a:tabLst/>
              <a:defRPr/>
            </a:pPr>
            <a:r>
              <a:rPr kumimoji="0" lang="en-US" altLang="zh-CN" sz="7200" b="1" i="0" u="none" strike="noStrike" kern="1200" cap="all" spc="200" normalizeH="0" baseline="0" noProof="0" dirty="0">
                <a:ln>
                  <a:noFill/>
                </a:ln>
                <a:solidFill>
                  <a:prstClr val="white"/>
                </a:solidFill>
                <a:effectLst/>
                <a:uLnTx/>
                <a:uFillTx/>
                <a:latin typeface="Consolas" panose="020B0609020204030204"/>
                <a:ea typeface="华文楷体" panose="02010600040101010101" pitchFamily="2" charset="-122"/>
                <a:cs typeface="+mj-cs"/>
              </a:rPr>
              <a:t>THANK YOU</a:t>
            </a:r>
            <a:endParaRPr kumimoji="0" lang="zh-CN" altLang="en-US" sz="7200" b="1" i="0" u="none" strike="noStrike" kern="1200" cap="all" spc="200" normalizeH="0" baseline="0" noProof="0" dirty="0">
              <a:ln>
                <a:noFill/>
              </a:ln>
              <a:solidFill>
                <a:prstClr val="white"/>
              </a:solidFill>
              <a:effectLst/>
              <a:uLnTx/>
              <a:uFillTx/>
              <a:latin typeface="Consolas" panose="020B0609020204030204"/>
              <a:ea typeface="华文楷体" panose="02010600040101010101" pitchFamily="2" charset="-122"/>
              <a:cs typeface="+mj-cs"/>
            </a:endParaRPr>
          </a:p>
        </p:txBody>
      </p:sp>
    </p:spTree>
    <p:extLst>
      <p:ext uri="{BB962C8B-B14F-4D97-AF65-F5344CB8AC3E}">
        <p14:creationId xmlns:p14="http://schemas.microsoft.com/office/powerpoint/2010/main" val="5662693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723339" y="457175"/>
            <a:ext cx="8359775" cy="485140"/>
          </a:xfrm>
          <a:noFill/>
          <a:effectLst>
            <a:reflection blurRad="6350" stA="50000" endA="300" endPos="38500" dist="50800" dir="5400000" sy="-100000" algn="bl" rotWithShape="0"/>
          </a:effectLst>
        </p:spPr>
        <p:txBody>
          <a:bodyPr wrap="square" rtlCol="0">
            <a:spAutoFit/>
          </a:bodyPr>
          <a:lstStyle/>
          <a:p>
            <a:r>
              <a:rPr lang="zh-CN" altLang="en-US" sz="3200" dirty="0">
                <a:solidFill>
                  <a:srgbClr val="1353A2"/>
                </a:solidFill>
                <a:latin typeface="微软雅黑" panose="020B0503020204020204" pitchFamily="34" charset="-122"/>
                <a:ea typeface="微软雅黑" panose="020B0503020204020204" pitchFamily="34" charset="-122"/>
                <a:cs typeface="+mn-cs"/>
              </a:rPr>
              <a:t>知识储备</a:t>
            </a:r>
          </a:p>
        </p:txBody>
      </p:sp>
      <p:pic>
        <p:nvPicPr>
          <p:cNvPr id="7" name="图片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52304" y="2010542"/>
            <a:ext cx="2884578" cy="305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17"/>
          <p:cNvSpPr>
            <a:spLocks noChangeArrowheads="1"/>
          </p:cNvSpPr>
          <p:nvPr/>
        </p:nvSpPr>
        <p:spPr bwMode="auto">
          <a:xfrm>
            <a:off x="5181470" y="2950342"/>
            <a:ext cx="5854830" cy="1819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4400" b="1" dirty="0">
                <a:solidFill>
                  <a:srgbClr val="FF0000"/>
                </a:solidFill>
                <a:latin typeface="微软雅黑" panose="020B0503020204020204" pitchFamily="34" charset="-122"/>
                <a:ea typeface="微软雅黑" panose="020B0503020204020204" pitchFamily="34" charset="-122"/>
              </a:rPr>
              <a:t>思考：</a:t>
            </a:r>
          </a:p>
          <a:p>
            <a:pPr>
              <a:lnSpc>
                <a:spcPts val="6000"/>
              </a:lnSpc>
              <a:spcBef>
                <a:spcPts val="0"/>
              </a:spcBef>
            </a:pPr>
            <a:r>
              <a:rPr lang="zh-CN" altLang="en-US" sz="4400" dirty="0">
                <a:solidFill>
                  <a:srgbClr val="1353A2"/>
                </a:solidFill>
                <a:latin typeface="微软雅黑" panose="020B0503020204020204" pitchFamily="34" charset="-122"/>
                <a:ea typeface="微软雅黑" panose="020B0503020204020204" pitchFamily="34" charset="-122"/>
              </a:rPr>
              <a:t>什么是组合数据类型</a:t>
            </a:r>
            <a:r>
              <a:rPr lang="zh-CN" altLang="zh-CN" sz="4400" dirty="0">
                <a:solidFill>
                  <a:srgbClr val="1353A2"/>
                </a:solidFill>
                <a:latin typeface="微软雅黑" panose="020B0503020204020204" pitchFamily="34" charset="-122"/>
                <a:ea typeface="微软雅黑" panose="020B0503020204020204" pitchFamily="34" charset="-122"/>
              </a:rPr>
              <a:t>？</a:t>
            </a:r>
          </a:p>
        </p:txBody>
      </p:sp>
    </p:spTree>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776412" y="383034"/>
            <a:ext cx="8359775" cy="485140"/>
          </a:xfrm>
          <a:noFill/>
          <a:effectLst>
            <a:reflection blurRad="6350" stA="50000" endA="300" endPos="38500" dist="50800" dir="5400000" sy="-100000" algn="bl" rotWithShape="0"/>
          </a:effectLst>
        </p:spPr>
        <p:txBody>
          <a:bodyPr wrap="square" rtlCol="0">
            <a:spAutoFit/>
          </a:bodyPr>
          <a:lstStyle/>
          <a:p>
            <a:r>
              <a:rPr lang="zh-CN" altLang="en-US" sz="3200" dirty="0">
                <a:solidFill>
                  <a:srgbClr val="1353A2"/>
                </a:solidFill>
                <a:latin typeface="微软雅黑" panose="020B0503020204020204" pitchFamily="34" charset="-122"/>
                <a:ea typeface="微软雅黑" panose="020B0503020204020204" pitchFamily="34" charset="-122"/>
                <a:cs typeface="+mn-cs"/>
              </a:rPr>
              <a:t>知识储备</a:t>
            </a:r>
          </a:p>
        </p:txBody>
      </p:sp>
      <p:sp>
        <p:nvSpPr>
          <p:cNvPr id="5" name="Text Box 44"/>
          <p:cNvSpPr txBox="1">
            <a:spLocks noChangeArrowheads="1"/>
          </p:cNvSpPr>
          <p:nvPr/>
        </p:nvSpPr>
        <p:spPr bwMode="auto">
          <a:xfrm>
            <a:off x="628650" y="1585176"/>
            <a:ext cx="10972800" cy="168905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90204" pitchFamily="34" charset="0"/>
                <a:ea typeface="宋体" pitchFamily="2" charset="-122"/>
              </a:defRPr>
            </a:lvl2pPr>
            <a:lvl3pPr defTabSz="720725" eaLnBrk="0" hangingPunct="0">
              <a:defRPr sz="1600">
                <a:latin typeface="Arial" panose="020B0604020202090204" pitchFamily="34" charset="0"/>
                <a:ea typeface="宋体" pitchFamily="2" charset="-122"/>
              </a:defRPr>
            </a:lvl3pPr>
            <a:lvl4pPr defTabSz="720725" eaLnBrk="0" hangingPunct="0">
              <a:defRPr sz="1600">
                <a:latin typeface="Arial" panose="020B0604020202090204" pitchFamily="34" charset="0"/>
                <a:ea typeface="宋体" pitchFamily="2" charset="-122"/>
              </a:defRPr>
            </a:lvl4pPr>
            <a:lvl5pPr defTabSz="720725" eaLnBrk="0" hangingPunct="0">
              <a:defRPr sz="1600">
                <a:latin typeface="Arial" panose="020B0604020202090204" pitchFamily="34" charset="0"/>
                <a:ea typeface="宋体" pitchFamily="2" charset="-122"/>
              </a:defRPr>
            </a:lvl5pPr>
            <a:lvl6pPr defTabSz="720725" eaLnBrk="0" fontAlgn="base" hangingPunct="0">
              <a:spcBef>
                <a:spcPct val="0"/>
              </a:spcBef>
              <a:spcAft>
                <a:spcPct val="0"/>
              </a:spcAft>
              <a:defRPr sz="1600">
                <a:latin typeface="Arial" panose="020B0604020202090204" pitchFamily="34" charset="0"/>
                <a:ea typeface="宋体" pitchFamily="2" charset="-122"/>
              </a:defRPr>
            </a:lvl6pPr>
            <a:lvl7pPr defTabSz="720725" eaLnBrk="0" fontAlgn="base" hangingPunct="0">
              <a:spcBef>
                <a:spcPct val="0"/>
              </a:spcBef>
              <a:spcAft>
                <a:spcPct val="0"/>
              </a:spcAft>
              <a:defRPr sz="1600">
                <a:latin typeface="Arial" panose="020B0604020202090204" pitchFamily="34" charset="0"/>
                <a:ea typeface="宋体" pitchFamily="2" charset="-122"/>
              </a:defRPr>
            </a:lvl7pPr>
            <a:lvl8pPr defTabSz="720725" eaLnBrk="0" fontAlgn="base" hangingPunct="0">
              <a:spcBef>
                <a:spcPct val="0"/>
              </a:spcBef>
              <a:spcAft>
                <a:spcPct val="0"/>
              </a:spcAft>
              <a:defRPr sz="1600">
                <a:latin typeface="Arial" panose="020B0604020202090204" pitchFamily="34" charset="0"/>
                <a:ea typeface="宋体" pitchFamily="2" charset="-122"/>
              </a:defRPr>
            </a:lvl8pPr>
            <a:lvl9pPr defTabSz="720725" eaLnBrk="0" fontAlgn="base" hangingPunct="0">
              <a:spcBef>
                <a:spcPct val="0"/>
              </a:spcBef>
              <a:spcAft>
                <a:spcPct val="0"/>
              </a:spcAft>
              <a:defRPr sz="1600">
                <a:latin typeface="Arial" panose="020B0604020202090204" pitchFamily="34" charset="0"/>
                <a:ea typeface="宋体" pitchFamily="2" charset="-122"/>
              </a:defRPr>
            </a:lvl9pPr>
          </a:lstStyle>
          <a:p>
            <a:pPr indent="0">
              <a:lnSpc>
                <a:spcPct val="150000"/>
              </a:lnSpc>
            </a:pPr>
            <a:r>
              <a:rPr lang="zh-CN" altLang="zh-CN" sz="2400" dirty="0"/>
              <a:t>组合数据类型可将多个相同类型或不同类型的数据组织为一个整体，根据数据组织方式的不同，</a:t>
            </a:r>
            <a:r>
              <a:rPr lang="x-none" altLang="zh-CN" sz="2400" dirty="0"/>
              <a:t>Python</a:t>
            </a:r>
            <a:r>
              <a:rPr lang="zh-CN" altLang="zh-CN" sz="2400" dirty="0"/>
              <a:t>的组合数据类型可分成三类：</a:t>
            </a:r>
            <a:r>
              <a:rPr lang="zh-CN" altLang="zh-CN" sz="2400" dirty="0">
                <a:solidFill>
                  <a:srgbClr val="FF0000"/>
                </a:solidFill>
              </a:rPr>
              <a:t>序列类型</a:t>
            </a:r>
            <a:r>
              <a:rPr lang="zh-CN" altLang="zh-CN" sz="2400" dirty="0"/>
              <a:t>、</a:t>
            </a:r>
            <a:r>
              <a:rPr lang="zh-CN" altLang="zh-CN" sz="2400" dirty="0">
                <a:solidFill>
                  <a:srgbClr val="FF0000"/>
                </a:solidFill>
              </a:rPr>
              <a:t>集合类型</a:t>
            </a:r>
            <a:r>
              <a:rPr lang="zh-CN" altLang="zh-CN" sz="2400" dirty="0"/>
              <a:t>和</a:t>
            </a:r>
            <a:r>
              <a:rPr lang="zh-CN" altLang="zh-CN" sz="2400" dirty="0">
                <a:solidFill>
                  <a:srgbClr val="FF0000"/>
                </a:solidFill>
              </a:rPr>
              <a:t>映射类型</a:t>
            </a:r>
            <a:r>
              <a:rPr lang="zh-CN" altLang="zh-CN" sz="2400" dirty="0"/>
              <a:t>。</a:t>
            </a:r>
          </a:p>
        </p:txBody>
      </p:sp>
      <p:sp>
        <p:nvSpPr>
          <p:cNvPr id="3" name="椭圆 2"/>
          <p:cNvSpPr/>
          <p:nvPr/>
        </p:nvSpPr>
        <p:spPr>
          <a:xfrm>
            <a:off x="2489200" y="3822700"/>
            <a:ext cx="1447800" cy="1447800"/>
          </a:xfrm>
          <a:prstGeom prst="ellipse">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序列</a:t>
            </a:r>
            <a:endParaRPr lang="en-US" altLang="zh-CN" sz="2400" b="1" dirty="0"/>
          </a:p>
          <a:p>
            <a:pPr algn="ctr"/>
            <a:r>
              <a:rPr lang="zh-CN" altLang="en-US" sz="2400" b="1" dirty="0"/>
              <a:t>类型</a:t>
            </a:r>
          </a:p>
        </p:txBody>
      </p:sp>
      <p:sp>
        <p:nvSpPr>
          <p:cNvPr id="11" name="椭圆 10"/>
          <p:cNvSpPr/>
          <p:nvPr/>
        </p:nvSpPr>
        <p:spPr>
          <a:xfrm>
            <a:off x="5232400" y="3822700"/>
            <a:ext cx="1447800" cy="1447800"/>
          </a:xfrm>
          <a:prstGeom prst="ellipse">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集合类型</a:t>
            </a:r>
          </a:p>
        </p:txBody>
      </p:sp>
      <p:sp>
        <p:nvSpPr>
          <p:cNvPr id="12" name="椭圆 11"/>
          <p:cNvSpPr/>
          <p:nvPr/>
        </p:nvSpPr>
        <p:spPr>
          <a:xfrm>
            <a:off x="7937500" y="3822700"/>
            <a:ext cx="1447800" cy="1447800"/>
          </a:xfrm>
          <a:prstGeom prst="ellipse">
            <a:avLst/>
          </a:prstGeom>
          <a:solidFill>
            <a:srgbClr val="1353A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t>映射类型</a:t>
            </a:r>
          </a:p>
        </p:txBody>
      </p:sp>
    </p:spTree>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4"/>
          <p:cNvSpPr txBox="1">
            <a:spLocks noChangeArrowheads="1"/>
          </p:cNvSpPr>
          <p:nvPr/>
        </p:nvSpPr>
        <p:spPr bwMode="auto">
          <a:xfrm>
            <a:off x="628650" y="1381976"/>
            <a:ext cx="10972800" cy="257166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anose="020B0503020204020204" pitchFamily="34" charset="-122"/>
                <a:ea typeface="微软雅黑" panose="020B0503020204020204" pitchFamily="34" charset="-122"/>
              </a:defRPr>
            </a:lvl1pPr>
            <a:lvl2pPr defTabSz="720725" eaLnBrk="0" hangingPunct="0">
              <a:defRPr sz="1600">
                <a:latin typeface="Arial" panose="020B0604020202090204" pitchFamily="34" charset="0"/>
                <a:ea typeface="宋体" pitchFamily="2" charset="-122"/>
              </a:defRPr>
            </a:lvl2pPr>
            <a:lvl3pPr defTabSz="720725" eaLnBrk="0" hangingPunct="0">
              <a:defRPr sz="1600">
                <a:latin typeface="Arial" panose="020B0604020202090204" pitchFamily="34" charset="0"/>
                <a:ea typeface="宋体" pitchFamily="2" charset="-122"/>
              </a:defRPr>
            </a:lvl3pPr>
            <a:lvl4pPr defTabSz="720725" eaLnBrk="0" hangingPunct="0">
              <a:defRPr sz="1600">
                <a:latin typeface="Arial" panose="020B0604020202090204" pitchFamily="34" charset="0"/>
                <a:ea typeface="宋体" pitchFamily="2" charset="-122"/>
              </a:defRPr>
            </a:lvl4pPr>
            <a:lvl5pPr defTabSz="720725" eaLnBrk="0" hangingPunct="0">
              <a:defRPr sz="1600">
                <a:latin typeface="Arial" panose="020B0604020202090204" pitchFamily="34" charset="0"/>
                <a:ea typeface="宋体" pitchFamily="2" charset="-122"/>
              </a:defRPr>
            </a:lvl5pPr>
            <a:lvl6pPr defTabSz="720725" eaLnBrk="0" fontAlgn="base" hangingPunct="0">
              <a:spcBef>
                <a:spcPct val="0"/>
              </a:spcBef>
              <a:spcAft>
                <a:spcPct val="0"/>
              </a:spcAft>
              <a:defRPr sz="1600">
                <a:latin typeface="Arial" panose="020B0604020202090204" pitchFamily="34" charset="0"/>
                <a:ea typeface="宋体" pitchFamily="2" charset="-122"/>
              </a:defRPr>
            </a:lvl6pPr>
            <a:lvl7pPr defTabSz="720725" eaLnBrk="0" fontAlgn="base" hangingPunct="0">
              <a:spcBef>
                <a:spcPct val="0"/>
              </a:spcBef>
              <a:spcAft>
                <a:spcPct val="0"/>
              </a:spcAft>
              <a:defRPr sz="1600">
                <a:latin typeface="Arial" panose="020B0604020202090204" pitchFamily="34" charset="0"/>
                <a:ea typeface="宋体" pitchFamily="2" charset="-122"/>
              </a:defRPr>
            </a:lvl7pPr>
            <a:lvl8pPr defTabSz="720725" eaLnBrk="0" fontAlgn="base" hangingPunct="0">
              <a:spcBef>
                <a:spcPct val="0"/>
              </a:spcBef>
              <a:spcAft>
                <a:spcPct val="0"/>
              </a:spcAft>
              <a:defRPr sz="1600">
                <a:latin typeface="Arial" panose="020B0604020202090204" pitchFamily="34" charset="0"/>
                <a:ea typeface="宋体" pitchFamily="2" charset="-122"/>
              </a:defRPr>
            </a:lvl8pPr>
            <a:lvl9pPr defTabSz="720725" eaLnBrk="0" fontAlgn="base" hangingPunct="0">
              <a:spcBef>
                <a:spcPct val="0"/>
              </a:spcBef>
              <a:spcAft>
                <a:spcPct val="0"/>
              </a:spcAft>
              <a:defRPr sz="1600">
                <a:latin typeface="Arial" panose="020B0604020202090204" pitchFamily="34" charset="0"/>
                <a:ea typeface="宋体" pitchFamily="2" charset="-122"/>
              </a:defRPr>
            </a:lvl9pPr>
          </a:lstStyle>
          <a:p>
            <a:pPr marL="342900" indent="-342900">
              <a:lnSpc>
                <a:spcPct val="150000"/>
              </a:lnSpc>
              <a:buFont typeface="Arial" panose="020B0604020202090204" pitchFamily="34" charset="0"/>
              <a:buChar char="•"/>
            </a:pPr>
            <a:r>
              <a:rPr lang="en-US" altLang="zh-CN" sz="2200" dirty="0"/>
              <a:t>Python</a:t>
            </a:r>
            <a:r>
              <a:rPr lang="zh-CN" altLang="en-US" sz="2200" dirty="0"/>
              <a:t>中常用的序列类型有</a:t>
            </a:r>
            <a:r>
              <a:rPr lang="zh-CN" altLang="zh-CN" sz="2200" dirty="0">
                <a:solidFill>
                  <a:srgbClr val="FF0000"/>
                </a:solidFill>
              </a:rPr>
              <a:t>字符串（</a:t>
            </a:r>
            <a:r>
              <a:rPr lang="en-US" altLang="zh-CN" sz="2200" dirty="0">
                <a:solidFill>
                  <a:srgbClr val="FF0000"/>
                </a:solidFill>
              </a:rPr>
              <a:t>str</a:t>
            </a:r>
            <a:r>
              <a:rPr lang="zh-CN" altLang="zh-CN" sz="2200" dirty="0">
                <a:solidFill>
                  <a:srgbClr val="FF0000"/>
                </a:solidFill>
              </a:rPr>
              <a:t>）</a:t>
            </a:r>
            <a:r>
              <a:rPr lang="zh-CN" altLang="zh-CN" sz="2200" dirty="0"/>
              <a:t>、</a:t>
            </a:r>
            <a:r>
              <a:rPr lang="zh-CN" altLang="zh-CN" sz="2200" dirty="0">
                <a:solidFill>
                  <a:srgbClr val="FF0000"/>
                </a:solidFill>
              </a:rPr>
              <a:t>列表（</a:t>
            </a:r>
            <a:r>
              <a:rPr lang="en-US" altLang="zh-CN" sz="2200" dirty="0">
                <a:solidFill>
                  <a:srgbClr val="FF0000"/>
                </a:solidFill>
              </a:rPr>
              <a:t>list</a:t>
            </a:r>
            <a:r>
              <a:rPr lang="zh-CN" altLang="zh-CN" sz="2200" dirty="0">
                <a:solidFill>
                  <a:srgbClr val="FF0000"/>
                </a:solidFill>
              </a:rPr>
              <a:t>）</a:t>
            </a:r>
            <a:r>
              <a:rPr lang="zh-CN" altLang="zh-CN" sz="2200" dirty="0"/>
              <a:t>和</a:t>
            </a:r>
            <a:r>
              <a:rPr lang="zh-CN" altLang="zh-CN" sz="2200" dirty="0">
                <a:solidFill>
                  <a:srgbClr val="FF0000"/>
                </a:solidFill>
              </a:rPr>
              <a:t>元组（</a:t>
            </a:r>
            <a:r>
              <a:rPr lang="en-US" altLang="zh-CN" sz="2200" dirty="0">
                <a:solidFill>
                  <a:srgbClr val="FF0000"/>
                </a:solidFill>
              </a:rPr>
              <a:t>tuple</a:t>
            </a:r>
            <a:r>
              <a:rPr lang="zh-CN" altLang="zh-CN" sz="2200" dirty="0">
                <a:solidFill>
                  <a:srgbClr val="FF0000"/>
                </a:solidFill>
              </a:rPr>
              <a:t>）</a:t>
            </a:r>
            <a:r>
              <a:rPr lang="zh-CN" altLang="en-US" sz="2200" dirty="0"/>
              <a:t>。</a:t>
            </a:r>
            <a:endParaRPr lang="en-US" altLang="zh-CN" sz="2200" dirty="0"/>
          </a:p>
          <a:p>
            <a:pPr marL="342900" indent="-342900">
              <a:lnSpc>
                <a:spcPct val="150000"/>
              </a:lnSpc>
              <a:buFont typeface="Arial" panose="020B0604020202090204" pitchFamily="34" charset="0"/>
              <a:buChar char="•"/>
            </a:pPr>
            <a:r>
              <a:rPr lang="en-US" altLang="zh-CN" sz="2200" dirty="0"/>
              <a:t>Python</a:t>
            </a:r>
            <a:r>
              <a:rPr lang="zh-CN" altLang="zh-CN" sz="2200" dirty="0"/>
              <a:t>中的序列支持双向索引：</a:t>
            </a:r>
            <a:r>
              <a:rPr lang="zh-CN" altLang="zh-CN" sz="2200" dirty="0">
                <a:solidFill>
                  <a:srgbClr val="FF0000"/>
                </a:solidFill>
              </a:rPr>
              <a:t>正向</a:t>
            </a:r>
            <a:r>
              <a:rPr lang="zh-CN" altLang="zh-CN" sz="2200" dirty="0"/>
              <a:t>递增索引和</a:t>
            </a:r>
            <a:r>
              <a:rPr lang="zh-CN" altLang="zh-CN" sz="2200" dirty="0">
                <a:solidFill>
                  <a:srgbClr val="FF0000"/>
                </a:solidFill>
              </a:rPr>
              <a:t>反向</a:t>
            </a:r>
            <a:r>
              <a:rPr lang="zh-CN" altLang="zh-CN" sz="2200" dirty="0"/>
              <a:t>递减索引</a:t>
            </a:r>
            <a:r>
              <a:rPr lang="zh-CN" altLang="en-US" sz="2200" dirty="0"/>
              <a:t>。正向递增索引</a:t>
            </a:r>
            <a:r>
              <a:rPr lang="zh-CN" altLang="en-US" sz="2200" dirty="0">
                <a:solidFill>
                  <a:srgbClr val="FF0000"/>
                </a:solidFill>
              </a:rPr>
              <a:t>从左向右</a:t>
            </a:r>
            <a:r>
              <a:rPr lang="zh-CN" altLang="en-US" sz="2200" dirty="0"/>
              <a:t>依次</a:t>
            </a:r>
            <a:r>
              <a:rPr lang="zh-CN" altLang="en-US" sz="2200" dirty="0">
                <a:solidFill>
                  <a:srgbClr val="FF0000"/>
                </a:solidFill>
              </a:rPr>
              <a:t>递增</a:t>
            </a:r>
            <a:r>
              <a:rPr lang="zh-CN" altLang="en-US" sz="2200" dirty="0"/>
              <a:t>，第一个元素的索引为</a:t>
            </a:r>
            <a:r>
              <a:rPr lang="en-US" altLang="zh-CN" sz="2200" dirty="0">
                <a:solidFill>
                  <a:srgbClr val="FF0000"/>
                </a:solidFill>
              </a:rPr>
              <a:t>0</a:t>
            </a:r>
            <a:r>
              <a:rPr lang="zh-CN" altLang="en-US" sz="2200" dirty="0"/>
              <a:t>，第二个元素的索引为</a:t>
            </a:r>
            <a:r>
              <a:rPr lang="en-US" altLang="zh-CN" sz="2200" dirty="0"/>
              <a:t>1</a:t>
            </a:r>
            <a:r>
              <a:rPr lang="zh-CN" altLang="en-US" sz="2200" dirty="0"/>
              <a:t>，以此类推；反向递减索引</a:t>
            </a:r>
            <a:r>
              <a:rPr lang="zh-CN" altLang="en-US" sz="2200" dirty="0">
                <a:solidFill>
                  <a:srgbClr val="FF0000"/>
                </a:solidFill>
              </a:rPr>
              <a:t>从右向左</a:t>
            </a:r>
            <a:r>
              <a:rPr lang="zh-CN" altLang="en-US" sz="2200" dirty="0"/>
              <a:t>依次</a:t>
            </a:r>
            <a:r>
              <a:rPr lang="zh-CN" altLang="en-US" sz="2200" dirty="0">
                <a:solidFill>
                  <a:srgbClr val="FF0000"/>
                </a:solidFill>
              </a:rPr>
              <a:t>递减</a:t>
            </a:r>
            <a:r>
              <a:rPr lang="zh-CN" altLang="en-US" sz="2200" dirty="0"/>
              <a:t>，从右数第一个元素的索引为</a:t>
            </a:r>
            <a:r>
              <a:rPr lang="en-US" altLang="zh-CN" sz="2200" dirty="0">
                <a:solidFill>
                  <a:srgbClr val="FF0000"/>
                </a:solidFill>
              </a:rPr>
              <a:t>-1</a:t>
            </a:r>
            <a:r>
              <a:rPr lang="zh-CN" altLang="en-US" sz="2200" dirty="0"/>
              <a:t>，第二个元素的索引为</a:t>
            </a:r>
            <a:r>
              <a:rPr lang="en-US" altLang="zh-CN" sz="2200" dirty="0"/>
              <a:t>-2</a:t>
            </a:r>
            <a:r>
              <a:rPr lang="zh-CN" altLang="en-US" sz="2200" dirty="0"/>
              <a:t>，以此类推。</a:t>
            </a:r>
            <a:endParaRPr lang="zh-CN" altLang="en-US" sz="2200" dirty="0">
              <a:solidFill>
                <a:srgbClr val="1353A2"/>
              </a:solidFill>
            </a:endParaRPr>
          </a:p>
        </p:txBody>
      </p:sp>
      <p:sp>
        <p:nvSpPr>
          <p:cNvPr id="2" name="标题 1"/>
          <p:cNvSpPr>
            <a:spLocks noGrp="1"/>
          </p:cNvSpPr>
          <p:nvPr>
            <p:ph type="title" idx="4294967295"/>
          </p:nvPr>
        </p:nvSpPr>
        <p:spPr>
          <a:xfrm>
            <a:off x="1756290" y="463868"/>
            <a:ext cx="8359775" cy="485140"/>
          </a:xfrm>
          <a:noFill/>
          <a:effectLst>
            <a:reflection blurRad="6350" stA="50000" endA="300" endPos="38500" dist="50800" dir="5400000" sy="-100000" algn="bl" rotWithShape="0"/>
          </a:effectLst>
        </p:spPr>
        <p:txBody>
          <a:bodyPr wrap="square" rtlCol="0">
            <a:spAutoFit/>
          </a:bodyPr>
          <a:lstStyle/>
          <a:p>
            <a:r>
              <a:rPr lang="zh-CN" altLang="en-US" sz="3200" dirty="0">
                <a:solidFill>
                  <a:srgbClr val="1353A2"/>
                </a:solidFill>
                <a:latin typeface="微软雅黑" panose="020B0503020204020204" pitchFamily="34" charset="-122"/>
                <a:ea typeface="微软雅黑" panose="020B0503020204020204" pitchFamily="34" charset="-122"/>
                <a:cs typeface="+mn-cs"/>
              </a:rPr>
              <a:t>知识储备</a:t>
            </a: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90925" y="4340225"/>
            <a:ext cx="5200650" cy="1085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6788" y="3797300"/>
            <a:ext cx="2581275" cy="552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2038" y="5426075"/>
            <a:ext cx="249555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53"/>
                                        </p:tgtEl>
                                        <p:attrNameLst>
                                          <p:attrName>style.visibility</p:attrName>
                                        </p:attrNameLst>
                                      </p:cBhvr>
                                      <p:to>
                                        <p:strVal val="visible"/>
                                      </p:to>
                                    </p:set>
                                    <p:animEffect transition="in" filter="barn(inVertical)">
                                      <p:cBhvr>
                                        <p:cTn id="7" dur="500"/>
                                        <p:tgtEl>
                                          <p:spTgt spid="205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052"/>
                                        </p:tgtEl>
                                        <p:attrNameLst>
                                          <p:attrName>style.visibility</p:attrName>
                                        </p:attrNameLst>
                                      </p:cBhvr>
                                      <p:to>
                                        <p:strVal val="visible"/>
                                      </p:to>
                                    </p:set>
                                    <p:animEffect transition="in" filter="barn(inVertical)">
                                      <p:cBhvr>
                                        <p:cTn id="12" dur="5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_rels/theme6.xml.rels><?xml version="1.0" encoding="UTF-8" standalone="yes"?>
<Relationships xmlns="http://schemas.openxmlformats.org/package/2006/relationships"><Relationship Id="rId1" Type="http://schemas.openxmlformats.org/officeDocument/2006/relationships/image" Target="../media/image1.jpeg"/></Relationships>
</file>

<file path=ppt/theme/_rels/theme7.xml.rels><?xml version="1.0" encoding="UTF-8" standalone="yes"?>
<Relationships xmlns="http://schemas.openxmlformats.org/package/2006/relationships"><Relationship Id="rId1" Type="http://schemas.openxmlformats.org/officeDocument/2006/relationships/image" Target="../media/image1.jpeg"/></Relationships>
</file>

<file path=ppt/theme/_rels/theme8.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积分">
  <a:themeElements>
    <a:clrScheme name="积分">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Consolas-Verdana">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积分">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积分">
  <a:themeElements>
    <a:clrScheme name="积分">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Consolas-Verdana">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积分">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积分">
  <a:themeElements>
    <a:clrScheme name="积分">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Consolas-Verdana">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积分">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积分">
  <a:themeElements>
    <a:clrScheme name="积分">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Consolas-Verdana">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积分">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积分">
  <a:themeElements>
    <a:clrScheme name="积分">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Consolas-Verdana">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积分">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积分">
  <a:themeElements>
    <a:clrScheme name="积分">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Consolas-Verdana">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积分">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积分">
  <a:themeElements>
    <a:clrScheme name="积分">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Consolas-Verdana">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积分">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积分">
  <a:themeElements>
    <a:clrScheme name="积分">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B9F25"/>
      </a:hlink>
      <a:folHlink>
        <a:srgbClr val="B26B02"/>
      </a:folHlink>
    </a:clrScheme>
    <a:fontScheme name="Consolas-Verdana">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积分">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solidFill>
          <a:schemeClr val="phClr">
            <a:tint val="95000"/>
            <a:shade val="85000"/>
            <a:satMod val="125000"/>
          </a:schemeClr>
        </a:solidFill>
        <a:blipFill rotWithShape="1">
          <a:blip xmlns:r="http://schemas.openxmlformats.org/officeDocument/2006/relationships" r:embed="rId1">
            <a:duotone>
              <a:schemeClr val="phClr">
                <a:tint val="95000"/>
                <a:shade val="74000"/>
                <a:satMod val="230000"/>
              </a:schemeClr>
              <a:schemeClr val="phClr">
                <a:tint val="92000"/>
                <a:shade val="69000"/>
                <a:satMod val="250000"/>
              </a:schemeClr>
            </a:duotone>
          </a:blip>
          <a:tile tx="0" ty="0" sx="40000" sy="40000" flip="none" algn="tl"/>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Integral</Template>
  <TotalTime>4</TotalTime>
  <Words>4076</Words>
  <Application>Microsoft Office PowerPoint</Application>
  <PresentationFormat>宽屏</PresentationFormat>
  <Paragraphs>433</Paragraphs>
  <Slides>68</Slides>
  <Notes>25</Notes>
  <HiddenSlides>0</HiddenSlides>
  <MMClips>0</MMClips>
  <ScaleCrop>false</ScaleCrop>
  <HeadingPairs>
    <vt:vector size="6" baseType="variant">
      <vt:variant>
        <vt:lpstr>已用的字体</vt:lpstr>
      </vt:variant>
      <vt:variant>
        <vt:i4>9</vt:i4>
      </vt:variant>
      <vt:variant>
        <vt:lpstr>主题</vt:lpstr>
      </vt:variant>
      <vt:variant>
        <vt:i4>8</vt:i4>
      </vt:variant>
      <vt:variant>
        <vt:lpstr>幻灯片标题</vt:lpstr>
      </vt:variant>
      <vt:variant>
        <vt:i4>68</vt:i4>
      </vt:variant>
    </vt:vector>
  </HeadingPairs>
  <TitlesOfParts>
    <vt:vector size="85" baseType="lpstr">
      <vt:lpstr>等线</vt:lpstr>
      <vt:lpstr>华文新魏</vt:lpstr>
      <vt:lpstr>微软雅黑</vt:lpstr>
      <vt:lpstr>Arial</vt:lpstr>
      <vt:lpstr>Consolas</vt:lpstr>
      <vt:lpstr>Tw Cen MT</vt:lpstr>
      <vt:lpstr>Verdana</vt:lpstr>
      <vt:lpstr>Wingdings</vt:lpstr>
      <vt:lpstr>Wingdings 3</vt:lpstr>
      <vt:lpstr>积分</vt:lpstr>
      <vt:lpstr>1_积分</vt:lpstr>
      <vt:lpstr>2_积分</vt:lpstr>
      <vt:lpstr>3_积分</vt:lpstr>
      <vt:lpstr>4_积分</vt:lpstr>
      <vt:lpstr>4_积分</vt:lpstr>
      <vt:lpstr>5_积分</vt:lpstr>
      <vt:lpstr>6_积分</vt:lpstr>
      <vt:lpstr>PowerPoint 演示文稿</vt:lpstr>
      <vt:lpstr>PowerPoint 演示文稿</vt:lpstr>
      <vt:lpstr>PowerPoint 演示文稿</vt:lpstr>
      <vt:lpstr>PowerPoint 演示文稿</vt:lpstr>
      <vt:lpstr>PowerPoint 演示文稿</vt:lpstr>
      <vt:lpstr>PowerPoint 演示文稿</vt:lpstr>
      <vt:lpstr>知识储备</vt:lpstr>
      <vt:lpstr>知识储备</vt:lpstr>
      <vt:lpstr>知识储备</vt:lpstr>
      <vt:lpstr>知识储备</vt:lpstr>
      <vt:lpstr>知识储备</vt:lpstr>
      <vt:lpstr>PowerPoint 演示文稿</vt:lpstr>
      <vt:lpstr>4.1 列表（创建）</vt:lpstr>
      <vt:lpstr>多学一招：可迭代对象</vt:lpstr>
      <vt:lpstr>4.1列表（访问）</vt:lpstr>
      <vt:lpstr>4.1列表（添加元素）</vt:lpstr>
      <vt:lpstr>4.1 列表（删除）</vt:lpstr>
      <vt:lpstr>4.1列表（排序）</vt:lpstr>
      <vt:lpstr>4.1 列表（推导式）</vt:lpstr>
      <vt:lpstr>PowerPoint 演示文稿</vt:lpstr>
      <vt:lpstr>PowerPoint 演示文稿</vt:lpstr>
      <vt:lpstr>PowerPoint 演示文稿</vt:lpstr>
      <vt:lpstr>PowerPoint 演示文稿</vt:lpstr>
      <vt:lpstr>PowerPoint 演示文稿</vt:lpstr>
      <vt:lpstr>PowerPoint 演示文稿</vt:lpstr>
      <vt:lpstr>4.2 元组（定义）</vt:lpstr>
      <vt:lpstr>4.2 元组（定义）</vt:lpstr>
      <vt:lpstr>4.2 元组（访问）</vt:lpstr>
      <vt:lpstr>PowerPoint 演示文稿</vt:lpstr>
      <vt:lpstr>PowerPoint 演示文稿</vt:lpstr>
      <vt:lpstr>PowerPoint 演示文稿</vt:lpstr>
      <vt:lpstr>4.3 集合</vt:lpstr>
      <vt:lpstr>4.3 集合</vt:lpstr>
      <vt:lpstr>4.3 集合</vt:lpstr>
      <vt:lpstr>4.3 集合</vt:lpstr>
      <vt:lpstr>4.4 字典</vt:lpstr>
      <vt:lpstr>4.4 字典（创建）</vt:lpstr>
      <vt:lpstr>4.4 字典（创建）</vt:lpstr>
      <vt:lpstr>4.4 集合（访问）</vt:lpstr>
      <vt:lpstr>4.4 字典（访问）</vt:lpstr>
      <vt:lpstr>4.4 字典（添加/修改）</vt:lpstr>
      <vt:lpstr>4.4 字典（添加/修改）</vt:lpstr>
      <vt:lpstr>4.4 字典（添加/修改）</vt:lpstr>
      <vt:lpstr>4.4 字典（删除）</vt:lpstr>
      <vt:lpstr>4.4 字典（推导式）</vt:lpstr>
      <vt:lpstr>4.4 字典（推导式）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GUO JING</dc:creator>
  <cp:lastModifiedBy>guojing</cp:lastModifiedBy>
  <cp:revision>205</cp:revision>
  <dcterms:created xsi:type="dcterms:W3CDTF">2024-08-13T07:12:44Z</dcterms:created>
  <dcterms:modified xsi:type="dcterms:W3CDTF">2024-08-20T07:10:44Z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CCE1B0BF16E7979E2DD1BA6669E39D95_43</vt:lpwstr>
  </property>
  <property fmtid="{D5CDD505-2E9C-101B-9397-08002B2CF9AE}" pid="3" name="KSOProductBuildVer">
    <vt:lpwstr>2052-6.7.1.8828</vt:lpwstr>
  </property>
</Properties>
</file>